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2" autoAdjust="0"/>
    <p:restoredTop sz="94751" autoAdjust="0"/>
  </p:normalViewPr>
  <p:slideViewPr>
    <p:cSldViewPr>
      <p:cViewPr varScale="1">
        <p:scale>
          <a:sx n="111" d="100"/>
          <a:sy n="111" d="100"/>
        </p:scale>
        <p:origin x="-160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C854DB-36C8-4B3E-916D-B0AC99178D2A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A2F9BB-5321-4C36-AE90-B32007D62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598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871EA80D-81F3-4D9B-92BB-420FBAE5DF4D}" type="datetime1">
              <a:rPr lang="en-US" smtClean="0"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7F6CF-3C46-4337-98B4-6F67FACB4609}" type="datetime1">
              <a:rPr lang="en-US" smtClean="0"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E9448-D30A-4A7E-AF2D-CCA7295AE4E6}" type="datetime1">
              <a:rPr lang="en-US" smtClean="0"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1" y="137318"/>
            <a:ext cx="6857999" cy="667533"/>
          </a:xfrm>
        </p:spPr>
        <p:txBody>
          <a:bodyPr>
            <a:noAutofit/>
          </a:bodyPr>
          <a:lstStyle>
            <a:lvl1pPr>
              <a:defRPr sz="4000" b="1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  <a:lvl2pPr>
              <a:defRPr>
                <a:latin typeface="Times New Roman" pitchFamily="18" charset="0"/>
                <a:cs typeface="Times New Roman" pitchFamily="18" charset="0"/>
              </a:defRPr>
            </a:lvl2pPr>
            <a:lvl3pPr>
              <a:defRPr>
                <a:latin typeface="Times New Roman" pitchFamily="18" charset="0"/>
                <a:cs typeface="Times New Roman" pitchFamily="18" charset="0"/>
              </a:defRPr>
            </a:lvl3pPr>
            <a:lvl4pPr>
              <a:defRPr>
                <a:latin typeface="Times New Roman" pitchFamily="18" charset="0"/>
                <a:cs typeface="Times New Roman" pitchFamily="18" charset="0"/>
              </a:defRPr>
            </a:lvl4pPr>
            <a:lvl5pPr>
              <a:defRPr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B4C0B523-258E-4221-8AB9-AB55DC26DD0D}" type="datetime1">
              <a:rPr lang="en-US" smtClean="0"/>
              <a:t>11/28/2016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828800" cy="80485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25389-CBE4-4478-B246-3CF1319C7C87}" type="datetime1">
              <a:rPr lang="en-US" smtClean="0"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2527E-5F1B-462D-8C0A-CE19C9BC17C5}" type="datetime1">
              <a:rPr lang="en-US" smtClean="0"/>
              <a:t>11/28/2016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0A29F-DF30-4062-93B9-FE0B1321CEC7}" type="datetime1">
              <a:rPr lang="en-US" smtClean="0"/>
              <a:t>11/28/2016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FA225-A638-4979-9BC1-1161A1266E8C}" type="datetime1">
              <a:rPr lang="en-US" smtClean="0"/>
              <a:t>11/28/2016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0EB01-125B-464A-98D5-91EF60E7CD08}" type="datetime1">
              <a:rPr lang="en-US" smtClean="0"/>
              <a:t>11/28/2016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24D5D-8DBC-40E1-B021-0B1A7731BE31}" type="datetime1">
              <a:rPr lang="en-US" smtClean="0"/>
              <a:t>11/28/2016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1554-850B-4ABD-B07F-3F5F5BD153B7}" type="datetime1">
              <a:rPr lang="en-US" smtClean="0"/>
              <a:t>11/28/2016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1018C-FC0D-42F1-AADF-DA026E2904BB}" type="datetime1">
              <a:rPr lang="en-US" smtClean="0"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2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47" y="1447800"/>
            <a:ext cx="9144000" cy="184785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00FF"/>
                </a:solidFill>
              </a:rPr>
              <a:t>Reflected Waves</a:t>
            </a:r>
            <a:endParaRPr lang="en-US" sz="3600" b="1" dirty="0">
              <a:solidFill>
                <a:srgbClr val="0000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91000"/>
            <a:ext cx="6400800" cy="144780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AE 2010: </a:t>
            </a:r>
          </a:p>
          <a:p>
            <a:r>
              <a:rPr lang="en-US" sz="2800" dirty="0">
                <a:solidFill>
                  <a:schemeClr val="tx1"/>
                </a:solidFill>
              </a:rPr>
              <a:t>Thermodynamics and Fluids Fundamentals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846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Reflected Waves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“Reflections” from supersonic waves </a:t>
            </a:r>
            <a:r>
              <a:rPr lang="en-US" dirty="0" smtClean="0"/>
              <a:t>represent information </a:t>
            </a:r>
            <a:r>
              <a:rPr lang="en-US" dirty="0"/>
              <a:t>from a boundary being transmitted </a:t>
            </a:r>
            <a:r>
              <a:rPr lang="en-US" dirty="0" smtClean="0"/>
              <a:t>into supersonic flow</a:t>
            </a:r>
          </a:p>
          <a:p>
            <a:pPr lvl="1"/>
            <a:r>
              <a:rPr lang="en-US" dirty="0"/>
              <a:t>reflections “impose” boundary condition on flow</a:t>
            </a:r>
          </a:p>
          <a:p>
            <a:r>
              <a:rPr lang="en-US" dirty="0"/>
              <a:t>Generally, pressure or velocity boundary conditions</a:t>
            </a:r>
            <a:endParaRPr lang="en-US" dirty="0" smtClean="0"/>
          </a:p>
          <a:p>
            <a:r>
              <a:rPr lang="en-US" dirty="0"/>
              <a:t>Type of reflected wave will depend on </a:t>
            </a:r>
            <a:r>
              <a:rPr lang="en-US" dirty="0" smtClean="0"/>
              <a:t>whether compression </a:t>
            </a:r>
            <a:r>
              <a:rPr lang="en-US" dirty="0"/>
              <a:t>or expansion is needed to </a:t>
            </a:r>
            <a:r>
              <a:rPr lang="en-US" dirty="0" smtClean="0"/>
              <a:t>meet boundary </a:t>
            </a:r>
            <a:r>
              <a:rPr lang="en-US" dirty="0"/>
              <a:t>conditions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548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Reflected Waves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5867400" cy="5410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Already examined what happens when normal shock “hits” a boundary</a:t>
            </a:r>
          </a:p>
          <a:p>
            <a:pPr lvl="1"/>
            <a:r>
              <a:rPr lang="en-US" dirty="0" smtClean="0"/>
              <a:t>If incident shock hits solid wall, get reflected (normal) shock – required to satisfy velocity (B.C) boundary condition (v=0)</a:t>
            </a:r>
          </a:p>
          <a:p>
            <a:pPr lvl="1"/>
            <a:r>
              <a:rPr lang="en-US" dirty="0" smtClean="0"/>
              <a:t>If it hits open end, get reflected expansion waves – satisfy pressure B.C. (P=P</a:t>
            </a:r>
            <a:r>
              <a:rPr lang="en-US" baseline="-25000" dirty="0" smtClean="0"/>
              <a:t>a</a:t>
            </a:r>
            <a:r>
              <a:rPr lang="en-US" dirty="0" smtClean="0"/>
              <a:t>&lt;P</a:t>
            </a:r>
            <a:r>
              <a:rPr lang="en-US" baseline="-25000" dirty="0" smtClean="0"/>
              <a:t>2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 smtClean="0"/>
              <a:t>Wave reflections “impose” B.C. (pressure or velocity) on flow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grpSp>
        <p:nvGrpSpPr>
          <p:cNvPr id="6" name="Group 2461"/>
          <p:cNvGrpSpPr>
            <a:grpSpLocks/>
          </p:cNvGrpSpPr>
          <p:nvPr/>
        </p:nvGrpSpPr>
        <p:grpSpPr bwMode="auto">
          <a:xfrm>
            <a:off x="6458744" y="1565276"/>
            <a:ext cx="2424113" cy="2033587"/>
            <a:chOff x="4414" y="1473"/>
            <a:chExt cx="1527" cy="1281"/>
          </a:xfrm>
        </p:grpSpPr>
        <p:grpSp>
          <p:nvGrpSpPr>
            <p:cNvPr id="7" name="Group 2387"/>
            <p:cNvGrpSpPr>
              <a:grpSpLocks/>
            </p:cNvGrpSpPr>
            <p:nvPr/>
          </p:nvGrpSpPr>
          <p:grpSpPr bwMode="auto">
            <a:xfrm>
              <a:off x="4635" y="1480"/>
              <a:ext cx="554" cy="606"/>
              <a:chOff x="3370" y="1759"/>
              <a:chExt cx="554" cy="843"/>
            </a:xfrm>
          </p:grpSpPr>
          <p:sp>
            <p:nvSpPr>
              <p:cNvPr id="29" name="Line 2388"/>
              <p:cNvSpPr>
                <a:spLocks noChangeShapeType="1"/>
              </p:cNvSpPr>
              <p:nvPr/>
            </p:nvSpPr>
            <p:spPr bwMode="auto">
              <a:xfrm>
                <a:off x="3920" y="1759"/>
                <a:ext cx="0" cy="843"/>
              </a:xfrm>
              <a:prstGeom prst="line">
                <a:avLst/>
              </a:prstGeom>
              <a:noFill/>
              <a:ln w="57150">
                <a:solidFill>
                  <a:srgbClr val="99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Line 2389"/>
              <p:cNvSpPr>
                <a:spLocks noChangeShapeType="1"/>
              </p:cNvSpPr>
              <p:nvPr/>
            </p:nvSpPr>
            <p:spPr bwMode="auto">
              <a:xfrm flipH="1">
                <a:off x="3370" y="2173"/>
                <a:ext cx="554" cy="0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" name="Text Box 2390"/>
            <p:cNvSpPr txBox="1">
              <a:spLocks noChangeArrowheads="1"/>
            </p:cNvSpPr>
            <p:nvPr/>
          </p:nvSpPr>
          <p:spPr bwMode="auto">
            <a:xfrm>
              <a:off x="4523" y="1704"/>
              <a:ext cx="46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>
                  <a:solidFill>
                    <a:srgbClr val="003399"/>
                  </a:solidFill>
                </a:rPr>
                <a:t>v</a:t>
              </a:r>
              <a:r>
                <a:rPr lang="en-US" altLang="en-US" baseline="-25000">
                  <a:solidFill>
                    <a:srgbClr val="003399"/>
                  </a:solidFill>
                </a:rPr>
                <a:t>s</a:t>
              </a:r>
              <a:endParaRPr lang="en-US" altLang="en-US">
                <a:solidFill>
                  <a:srgbClr val="003399"/>
                </a:solidFill>
              </a:endParaRPr>
            </a:p>
          </p:txBody>
        </p:sp>
        <p:grpSp>
          <p:nvGrpSpPr>
            <p:cNvPr id="9" name="Group 2391"/>
            <p:cNvGrpSpPr>
              <a:grpSpLocks/>
            </p:cNvGrpSpPr>
            <p:nvPr/>
          </p:nvGrpSpPr>
          <p:grpSpPr bwMode="auto">
            <a:xfrm>
              <a:off x="4414" y="1473"/>
              <a:ext cx="1263" cy="613"/>
              <a:chOff x="4226" y="1758"/>
              <a:chExt cx="1667" cy="853"/>
            </a:xfrm>
          </p:grpSpPr>
          <p:grpSp>
            <p:nvGrpSpPr>
              <p:cNvPr id="25" name="Group 2392"/>
              <p:cNvGrpSpPr>
                <a:grpSpLocks/>
              </p:cNvGrpSpPr>
              <p:nvPr/>
            </p:nvGrpSpPr>
            <p:grpSpPr bwMode="auto">
              <a:xfrm>
                <a:off x="4226" y="1758"/>
                <a:ext cx="1667" cy="852"/>
                <a:chOff x="2162" y="1758"/>
                <a:chExt cx="3731" cy="852"/>
              </a:xfrm>
            </p:grpSpPr>
            <p:sp>
              <p:nvSpPr>
                <p:cNvPr id="27" name="Line 2393"/>
                <p:cNvSpPr>
                  <a:spLocks noChangeShapeType="1"/>
                </p:cNvSpPr>
                <p:nvPr/>
              </p:nvSpPr>
              <p:spPr bwMode="auto">
                <a:xfrm>
                  <a:off x="2162" y="1758"/>
                  <a:ext cx="3731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" name="Line 2394"/>
                <p:cNvSpPr>
                  <a:spLocks noChangeShapeType="1"/>
                </p:cNvSpPr>
                <p:nvPr/>
              </p:nvSpPr>
              <p:spPr bwMode="auto">
                <a:xfrm>
                  <a:off x="2162" y="2610"/>
                  <a:ext cx="3731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6" name="Line 2395"/>
              <p:cNvSpPr>
                <a:spLocks noChangeShapeType="1"/>
              </p:cNvSpPr>
              <p:nvPr/>
            </p:nvSpPr>
            <p:spPr bwMode="auto">
              <a:xfrm>
                <a:off x="4226" y="1758"/>
                <a:ext cx="0" cy="85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" name="Group 2396"/>
            <p:cNvGrpSpPr>
              <a:grpSpLocks/>
            </p:cNvGrpSpPr>
            <p:nvPr/>
          </p:nvGrpSpPr>
          <p:grpSpPr bwMode="auto">
            <a:xfrm>
              <a:off x="5284" y="1666"/>
              <a:ext cx="657" cy="288"/>
              <a:chOff x="5395" y="1800"/>
              <a:chExt cx="657" cy="400"/>
            </a:xfrm>
          </p:grpSpPr>
          <p:sp>
            <p:nvSpPr>
              <p:cNvPr id="23" name="Text Box 2397"/>
              <p:cNvSpPr txBox="1">
                <a:spLocks noChangeArrowheads="1"/>
              </p:cNvSpPr>
              <p:nvPr/>
            </p:nvSpPr>
            <p:spPr bwMode="auto">
              <a:xfrm>
                <a:off x="5395" y="1800"/>
                <a:ext cx="657" cy="4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>
                    <a:solidFill>
                      <a:srgbClr val="8C2F00"/>
                    </a:solidFill>
                  </a:rPr>
                  <a:t>    </a:t>
                </a:r>
                <a:r>
                  <a:rPr lang="en-US" altLang="en-US"/>
                  <a:t>v</a:t>
                </a:r>
                <a:r>
                  <a:rPr lang="en-US" altLang="en-US" baseline="-25000"/>
                  <a:t>g</a:t>
                </a:r>
                <a:endParaRPr lang="en-US" altLang="en-US" baseline="-25000">
                  <a:solidFill>
                    <a:srgbClr val="003399"/>
                  </a:solidFill>
                </a:endParaRPr>
              </a:p>
            </p:txBody>
          </p:sp>
          <p:sp>
            <p:nvSpPr>
              <p:cNvPr id="24" name="Line 2398"/>
              <p:cNvSpPr>
                <a:spLocks noChangeShapeType="1"/>
              </p:cNvSpPr>
              <p:nvPr/>
            </p:nvSpPr>
            <p:spPr bwMode="auto">
              <a:xfrm flipH="1">
                <a:off x="5403" y="1953"/>
                <a:ext cx="19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" name="Line 2402"/>
            <p:cNvSpPr>
              <a:spLocks noChangeShapeType="1"/>
            </p:cNvSpPr>
            <p:nvPr/>
          </p:nvSpPr>
          <p:spPr bwMode="auto">
            <a:xfrm flipH="1">
              <a:off x="4818" y="2137"/>
              <a:ext cx="0" cy="607"/>
            </a:xfrm>
            <a:prstGeom prst="line">
              <a:avLst/>
            </a:prstGeom>
            <a:noFill/>
            <a:ln w="5715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2403"/>
            <p:cNvSpPr>
              <a:spLocks noChangeShapeType="1"/>
            </p:cNvSpPr>
            <p:nvPr/>
          </p:nvSpPr>
          <p:spPr bwMode="auto">
            <a:xfrm>
              <a:off x="4853" y="2455"/>
              <a:ext cx="225" cy="0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 Box 2404"/>
            <p:cNvSpPr txBox="1">
              <a:spLocks noChangeArrowheads="1"/>
            </p:cNvSpPr>
            <p:nvPr/>
          </p:nvSpPr>
          <p:spPr bwMode="auto">
            <a:xfrm>
              <a:off x="4826" y="2396"/>
              <a:ext cx="46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>
                  <a:solidFill>
                    <a:srgbClr val="003399"/>
                  </a:solidFill>
                </a:rPr>
                <a:t>v</a:t>
              </a:r>
              <a:r>
                <a:rPr lang="en-US" altLang="en-US" baseline="-25000">
                  <a:solidFill>
                    <a:srgbClr val="003399"/>
                  </a:solidFill>
                </a:rPr>
                <a:t>rs</a:t>
              </a:r>
              <a:endParaRPr lang="en-US" altLang="en-US">
                <a:solidFill>
                  <a:srgbClr val="003399"/>
                </a:solidFill>
              </a:endParaRPr>
            </a:p>
          </p:txBody>
        </p:sp>
        <p:grpSp>
          <p:nvGrpSpPr>
            <p:cNvPr id="14" name="Group 2405"/>
            <p:cNvGrpSpPr>
              <a:grpSpLocks/>
            </p:cNvGrpSpPr>
            <p:nvPr/>
          </p:nvGrpSpPr>
          <p:grpSpPr bwMode="auto">
            <a:xfrm>
              <a:off x="4421" y="2140"/>
              <a:ext cx="1263" cy="614"/>
              <a:chOff x="4226" y="1758"/>
              <a:chExt cx="1667" cy="853"/>
            </a:xfrm>
          </p:grpSpPr>
          <p:grpSp>
            <p:nvGrpSpPr>
              <p:cNvPr id="19" name="Group 2406"/>
              <p:cNvGrpSpPr>
                <a:grpSpLocks/>
              </p:cNvGrpSpPr>
              <p:nvPr/>
            </p:nvGrpSpPr>
            <p:grpSpPr bwMode="auto">
              <a:xfrm>
                <a:off x="4226" y="1758"/>
                <a:ext cx="1667" cy="852"/>
                <a:chOff x="2162" y="1758"/>
                <a:chExt cx="3731" cy="852"/>
              </a:xfrm>
            </p:grpSpPr>
            <p:sp>
              <p:nvSpPr>
                <p:cNvPr id="21" name="Line 2407"/>
                <p:cNvSpPr>
                  <a:spLocks noChangeShapeType="1"/>
                </p:cNvSpPr>
                <p:nvPr/>
              </p:nvSpPr>
              <p:spPr bwMode="auto">
                <a:xfrm>
                  <a:off x="2162" y="1758"/>
                  <a:ext cx="3731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" name="Line 2408"/>
                <p:cNvSpPr>
                  <a:spLocks noChangeShapeType="1"/>
                </p:cNvSpPr>
                <p:nvPr/>
              </p:nvSpPr>
              <p:spPr bwMode="auto">
                <a:xfrm>
                  <a:off x="2162" y="2610"/>
                  <a:ext cx="3731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0" name="Line 2409"/>
              <p:cNvSpPr>
                <a:spLocks noChangeShapeType="1"/>
              </p:cNvSpPr>
              <p:nvPr/>
            </p:nvSpPr>
            <p:spPr bwMode="auto">
              <a:xfrm>
                <a:off x="4226" y="1758"/>
                <a:ext cx="0" cy="85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5" name="Group 2410"/>
            <p:cNvGrpSpPr>
              <a:grpSpLocks/>
            </p:cNvGrpSpPr>
            <p:nvPr/>
          </p:nvGrpSpPr>
          <p:grpSpPr bwMode="auto">
            <a:xfrm>
              <a:off x="5275" y="2351"/>
              <a:ext cx="657" cy="288"/>
              <a:chOff x="5395" y="1800"/>
              <a:chExt cx="657" cy="400"/>
            </a:xfrm>
          </p:grpSpPr>
          <p:sp>
            <p:nvSpPr>
              <p:cNvPr id="17" name="Text Box 2411"/>
              <p:cNvSpPr txBox="1">
                <a:spLocks noChangeArrowheads="1"/>
              </p:cNvSpPr>
              <p:nvPr/>
            </p:nvSpPr>
            <p:spPr bwMode="auto">
              <a:xfrm>
                <a:off x="5395" y="1800"/>
                <a:ext cx="657" cy="4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>
                    <a:solidFill>
                      <a:srgbClr val="8C2F00"/>
                    </a:solidFill>
                  </a:rPr>
                  <a:t>    </a:t>
                </a:r>
                <a:r>
                  <a:rPr lang="en-US" altLang="en-US"/>
                  <a:t>v</a:t>
                </a:r>
                <a:r>
                  <a:rPr lang="en-US" altLang="en-US" baseline="-25000"/>
                  <a:t>g</a:t>
                </a:r>
                <a:endParaRPr lang="en-US" altLang="en-US" baseline="-25000">
                  <a:solidFill>
                    <a:srgbClr val="003399"/>
                  </a:solidFill>
                </a:endParaRPr>
              </a:p>
            </p:txBody>
          </p:sp>
          <p:sp>
            <p:nvSpPr>
              <p:cNvPr id="18" name="Line 2412"/>
              <p:cNvSpPr>
                <a:spLocks noChangeShapeType="1"/>
              </p:cNvSpPr>
              <p:nvPr/>
            </p:nvSpPr>
            <p:spPr bwMode="auto">
              <a:xfrm flipH="1">
                <a:off x="5403" y="1953"/>
                <a:ext cx="19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" name="Text Box 2413"/>
            <p:cNvSpPr txBox="1">
              <a:spLocks noChangeArrowheads="1"/>
            </p:cNvSpPr>
            <p:nvPr/>
          </p:nvSpPr>
          <p:spPr bwMode="auto">
            <a:xfrm>
              <a:off x="4414" y="2337"/>
              <a:ext cx="47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solidFill>
                    <a:srgbClr val="8C2F00"/>
                  </a:solidFill>
                </a:rPr>
                <a:t>v=0</a:t>
              </a:r>
              <a:endParaRPr lang="en-US" altLang="en-US" baseline="-25000">
                <a:solidFill>
                  <a:srgbClr val="8C2F00"/>
                </a:solidFill>
              </a:endParaRPr>
            </a:p>
          </p:txBody>
        </p:sp>
      </p:grpSp>
      <p:grpSp>
        <p:nvGrpSpPr>
          <p:cNvPr id="31" name="Group 2462"/>
          <p:cNvGrpSpPr>
            <a:grpSpLocks/>
          </p:cNvGrpSpPr>
          <p:nvPr/>
        </p:nvGrpSpPr>
        <p:grpSpPr bwMode="auto">
          <a:xfrm>
            <a:off x="6001544" y="3794126"/>
            <a:ext cx="2909888" cy="2189162"/>
            <a:chOff x="4126" y="2877"/>
            <a:chExt cx="1833" cy="1379"/>
          </a:xfrm>
        </p:grpSpPr>
        <p:grpSp>
          <p:nvGrpSpPr>
            <p:cNvPr id="32" name="Group 2416"/>
            <p:cNvGrpSpPr>
              <a:grpSpLocks/>
            </p:cNvGrpSpPr>
            <p:nvPr/>
          </p:nvGrpSpPr>
          <p:grpSpPr bwMode="auto">
            <a:xfrm>
              <a:off x="4653" y="2907"/>
              <a:ext cx="554" cy="630"/>
              <a:chOff x="3370" y="1759"/>
              <a:chExt cx="554" cy="843"/>
            </a:xfrm>
          </p:grpSpPr>
          <p:sp>
            <p:nvSpPr>
              <p:cNvPr id="56" name="Line 2417"/>
              <p:cNvSpPr>
                <a:spLocks noChangeShapeType="1"/>
              </p:cNvSpPr>
              <p:nvPr/>
            </p:nvSpPr>
            <p:spPr bwMode="auto">
              <a:xfrm>
                <a:off x="3920" y="1759"/>
                <a:ext cx="0" cy="843"/>
              </a:xfrm>
              <a:prstGeom prst="line">
                <a:avLst/>
              </a:prstGeom>
              <a:noFill/>
              <a:ln w="57150">
                <a:solidFill>
                  <a:srgbClr val="99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" name="Line 2418"/>
              <p:cNvSpPr>
                <a:spLocks noChangeShapeType="1"/>
              </p:cNvSpPr>
              <p:nvPr/>
            </p:nvSpPr>
            <p:spPr bwMode="auto">
              <a:xfrm flipH="1">
                <a:off x="3370" y="2173"/>
                <a:ext cx="554" cy="0"/>
              </a:xfrm>
              <a:prstGeom prst="line">
                <a:avLst/>
              </a:prstGeom>
              <a:noFill/>
              <a:ln w="19050">
                <a:solidFill>
                  <a:srgbClr val="003399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3" name="Text Box 2419"/>
            <p:cNvSpPr txBox="1">
              <a:spLocks noChangeArrowheads="1"/>
            </p:cNvSpPr>
            <p:nvPr/>
          </p:nvSpPr>
          <p:spPr bwMode="auto">
            <a:xfrm>
              <a:off x="4475" y="3146"/>
              <a:ext cx="46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>
                  <a:solidFill>
                    <a:srgbClr val="003399"/>
                  </a:solidFill>
                </a:rPr>
                <a:t>v</a:t>
              </a:r>
              <a:r>
                <a:rPr lang="en-US" altLang="en-US" baseline="-25000">
                  <a:solidFill>
                    <a:srgbClr val="003399"/>
                  </a:solidFill>
                </a:rPr>
                <a:t>s</a:t>
              </a:r>
              <a:endParaRPr lang="en-US" altLang="en-US">
                <a:solidFill>
                  <a:srgbClr val="003399"/>
                </a:solidFill>
              </a:endParaRPr>
            </a:p>
          </p:txBody>
        </p:sp>
        <p:grpSp>
          <p:nvGrpSpPr>
            <p:cNvPr id="34" name="Group 2420"/>
            <p:cNvGrpSpPr>
              <a:grpSpLocks/>
            </p:cNvGrpSpPr>
            <p:nvPr/>
          </p:nvGrpSpPr>
          <p:grpSpPr bwMode="auto">
            <a:xfrm>
              <a:off x="4432" y="2900"/>
              <a:ext cx="1263" cy="636"/>
              <a:chOff x="2162" y="1758"/>
              <a:chExt cx="3731" cy="852"/>
            </a:xfrm>
          </p:grpSpPr>
          <p:sp>
            <p:nvSpPr>
              <p:cNvPr id="54" name="Line 2421"/>
              <p:cNvSpPr>
                <a:spLocks noChangeShapeType="1"/>
              </p:cNvSpPr>
              <p:nvPr/>
            </p:nvSpPr>
            <p:spPr bwMode="auto">
              <a:xfrm>
                <a:off x="2162" y="1758"/>
                <a:ext cx="3731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" name="Line 2422"/>
              <p:cNvSpPr>
                <a:spLocks noChangeShapeType="1"/>
              </p:cNvSpPr>
              <p:nvPr/>
            </p:nvSpPr>
            <p:spPr bwMode="auto">
              <a:xfrm>
                <a:off x="2162" y="2610"/>
                <a:ext cx="3731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5" name="Text Box 2423"/>
            <p:cNvSpPr txBox="1">
              <a:spLocks noChangeArrowheads="1"/>
            </p:cNvSpPr>
            <p:nvPr/>
          </p:nvSpPr>
          <p:spPr bwMode="auto">
            <a:xfrm>
              <a:off x="5302" y="3102"/>
              <a:ext cx="65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>
                  <a:solidFill>
                    <a:srgbClr val="8C2F00"/>
                  </a:solidFill>
                </a:rPr>
                <a:t>    </a:t>
              </a:r>
              <a:r>
                <a:rPr lang="en-US" altLang="en-US"/>
                <a:t>v</a:t>
              </a:r>
              <a:r>
                <a:rPr lang="en-US" altLang="en-US" baseline="-25000"/>
                <a:t>g</a:t>
              </a:r>
              <a:endParaRPr lang="en-US" altLang="en-US" baseline="-25000">
                <a:solidFill>
                  <a:srgbClr val="003399"/>
                </a:solidFill>
              </a:endParaRPr>
            </a:p>
          </p:txBody>
        </p:sp>
        <p:sp>
          <p:nvSpPr>
            <p:cNvPr id="36" name="Line 2424"/>
            <p:cNvSpPr>
              <a:spLocks noChangeShapeType="1"/>
            </p:cNvSpPr>
            <p:nvPr/>
          </p:nvSpPr>
          <p:spPr bwMode="auto">
            <a:xfrm flipH="1">
              <a:off x="5310" y="3215"/>
              <a:ext cx="19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Text Box 2425"/>
            <p:cNvSpPr txBox="1">
              <a:spLocks noChangeArrowheads="1"/>
            </p:cNvSpPr>
            <p:nvPr/>
          </p:nvSpPr>
          <p:spPr bwMode="auto">
            <a:xfrm>
              <a:off x="4126" y="2877"/>
              <a:ext cx="65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b="1">
                  <a:solidFill>
                    <a:srgbClr val="8C2F00"/>
                  </a:solidFill>
                </a:rPr>
                <a:t>  </a:t>
              </a:r>
              <a:r>
                <a:rPr lang="en-US" altLang="en-US">
                  <a:solidFill>
                    <a:srgbClr val="003399"/>
                  </a:solidFill>
                </a:rPr>
                <a:t>p</a:t>
              </a:r>
              <a:r>
                <a:rPr lang="en-US" altLang="en-US" baseline="-25000">
                  <a:solidFill>
                    <a:srgbClr val="003399"/>
                  </a:solidFill>
                </a:rPr>
                <a:t>a</a:t>
              </a:r>
            </a:p>
          </p:txBody>
        </p:sp>
        <p:grpSp>
          <p:nvGrpSpPr>
            <p:cNvPr id="38" name="Group 2442"/>
            <p:cNvGrpSpPr>
              <a:grpSpLocks/>
            </p:cNvGrpSpPr>
            <p:nvPr/>
          </p:nvGrpSpPr>
          <p:grpSpPr bwMode="auto">
            <a:xfrm>
              <a:off x="4427" y="3620"/>
              <a:ext cx="1527" cy="636"/>
              <a:chOff x="4517" y="2408"/>
              <a:chExt cx="1527" cy="852"/>
            </a:xfrm>
          </p:grpSpPr>
          <p:grpSp>
            <p:nvGrpSpPr>
              <p:cNvPr id="49" name="Group 2443"/>
              <p:cNvGrpSpPr>
                <a:grpSpLocks/>
              </p:cNvGrpSpPr>
              <p:nvPr/>
            </p:nvGrpSpPr>
            <p:grpSpPr bwMode="auto">
              <a:xfrm>
                <a:off x="4517" y="2408"/>
                <a:ext cx="1263" cy="852"/>
                <a:chOff x="2162" y="1758"/>
                <a:chExt cx="3731" cy="852"/>
              </a:xfrm>
            </p:grpSpPr>
            <p:sp>
              <p:nvSpPr>
                <p:cNvPr id="52" name="Line 2444"/>
                <p:cNvSpPr>
                  <a:spLocks noChangeShapeType="1"/>
                </p:cNvSpPr>
                <p:nvPr/>
              </p:nvSpPr>
              <p:spPr bwMode="auto">
                <a:xfrm>
                  <a:off x="2162" y="1758"/>
                  <a:ext cx="3731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" name="Line 2445"/>
                <p:cNvSpPr>
                  <a:spLocks noChangeShapeType="1"/>
                </p:cNvSpPr>
                <p:nvPr/>
              </p:nvSpPr>
              <p:spPr bwMode="auto">
                <a:xfrm>
                  <a:off x="2162" y="2610"/>
                  <a:ext cx="3731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50" name="Text Box 2446"/>
              <p:cNvSpPr txBox="1">
                <a:spLocks noChangeArrowheads="1"/>
              </p:cNvSpPr>
              <p:nvPr/>
            </p:nvSpPr>
            <p:spPr bwMode="auto">
              <a:xfrm>
                <a:off x="5387" y="2689"/>
                <a:ext cx="657" cy="3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b="1">
                    <a:solidFill>
                      <a:srgbClr val="8C2F00"/>
                    </a:solidFill>
                  </a:rPr>
                  <a:t>    </a:t>
                </a:r>
                <a:r>
                  <a:rPr lang="en-US" altLang="en-US"/>
                  <a:t>v</a:t>
                </a:r>
                <a:r>
                  <a:rPr lang="en-US" altLang="en-US" baseline="-25000"/>
                  <a:t>g</a:t>
                </a:r>
                <a:endParaRPr lang="en-US" altLang="en-US" baseline="-25000">
                  <a:solidFill>
                    <a:srgbClr val="003399"/>
                  </a:solidFill>
                </a:endParaRPr>
              </a:p>
            </p:txBody>
          </p:sp>
          <p:sp>
            <p:nvSpPr>
              <p:cNvPr id="51" name="Line 2447"/>
              <p:cNvSpPr>
                <a:spLocks noChangeShapeType="1"/>
              </p:cNvSpPr>
              <p:nvPr/>
            </p:nvSpPr>
            <p:spPr bwMode="auto">
              <a:xfrm flipH="1">
                <a:off x="5395" y="2842"/>
                <a:ext cx="19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9" name="Text Box 2448"/>
            <p:cNvSpPr txBox="1">
              <a:spLocks noChangeArrowheads="1"/>
            </p:cNvSpPr>
            <p:nvPr/>
          </p:nvSpPr>
          <p:spPr bwMode="auto">
            <a:xfrm>
              <a:off x="4231" y="3575"/>
              <a:ext cx="31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solidFill>
                    <a:srgbClr val="003399"/>
                  </a:solidFill>
                </a:rPr>
                <a:t>p</a:t>
              </a:r>
              <a:r>
                <a:rPr lang="en-US" altLang="en-US" baseline="-25000">
                  <a:solidFill>
                    <a:srgbClr val="003399"/>
                  </a:solidFill>
                </a:rPr>
                <a:t>a</a:t>
              </a:r>
            </a:p>
          </p:txBody>
        </p:sp>
        <p:sp>
          <p:nvSpPr>
            <p:cNvPr id="40" name="Text Box 2449"/>
            <p:cNvSpPr txBox="1">
              <a:spLocks noChangeArrowheads="1"/>
            </p:cNvSpPr>
            <p:nvPr/>
          </p:nvSpPr>
          <p:spPr bwMode="auto">
            <a:xfrm>
              <a:off x="5003" y="3963"/>
              <a:ext cx="31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solidFill>
                    <a:srgbClr val="003399"/>
                  </a:solidFill>
                </a:rPr>
                <a:t>p</a:t>
              </a:r>
              <a:r>
                <a:rPr lang="en-US" altLang="en-US" baseline="-25000">
                  <a:solidFill>
                    <a:srgbClr val="003399"/>
                  </a:solidFill>
                </a:rPr>
                <a:t>2</a:t>
              </a:r>
            </a:p>
          </p:txBody>
        </p:sp>
        <p:sp>
          <p:nvSpPr>
            <p:cNvPr id="41" name="Line 2451"/>
            <p:cNvSpPr>
              <a:spLocks noChangeShapeType="1"/>
            </p:cNvSpPr>
            <p:nvPr/>
          </p:nvSpPr>
          <p:spPr bwMode="auto">
            <a:xfrm flipH="1">
              <a:off x="4859" y="3622"/>
              <a:ext cx="0" cy="630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Line 2452"/>
            <p:cNvSpPr>
              <a:spLocks noChangeShapeType="1"/>
            </p:cNvSpPr>
            <p:nvPr/>
          </p:nvSpPr>
          <p:spPr bwMode="auto">
            <a:xfrm>
              <a:off x="4876" y="3932"/>
              <a:ext cx="1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3" name="Group 2454"/>
            <p:cNvGrpSpPr>
              <a:grpSpLocks/>
            </p:cNvGrpSpPr>
            <p:nvPr/>
          </p:nvGrpSpPr>
          <p:grpSpPr bwMode="auto">
            <a:xfrm>
              <a:off x="4473" y="3622"/>
              <a:ext cx="120" cy="630"/>
              <a:chOff x="4563" y="2411"/>
              <a:chExt cx="120" cy="843"/>
            </a:xfrm>
          </p:grpSpPr>
          <p:sp>
            <p:nvSpPr>
              <p:cNvPr id="47" name="Line 2455"/>
              <p:cNvSpPr>
                <a:spLocks noChangeShapeType="1"/>
              </p:cNvSpPr>
              <p:nvPr/>
            </p:nvSpPr>
            <p:spPr bwMode="auto">
              <a:xfrm flipH="1">
                <a:off x="4566" y="2411"/>
                <a:ext cx="0" cy="843"/>
              </a:xfrm>
              <a:prstGeom prst="line">
                <a:avLst/>
              </a:prstGeom>
              <a:noFill/>
              <a:ln w="19050">
                <a:solidFill>
                  <a:srgbClr val="99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" name="Line 2456"/>
              <p:cNvSpPr>
                <a:spLocks noChangeShapeType="1"/>
              </p:cNvSpPr>
              <p:nvPr/>
            </p:nvSpPr>
            <p:spPr bwMode="auto">
              <a:xfrm>
                <a:off x="4563" y="2828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4" name="Group 2457"/>
            <p:cNvGrpSpPr>
              <a:grpSpLocks/>
            </p:cNvGrpSpPr>
            <p:nvPr/>
          </p:nvGrpSpPr>
          <p:grpSpPr bwMode="auto">
            <a:xfrm>
              <a:off x="4701" y="3622"/>
              <a:ext cx="122" cy="630"/>
              <a:chOff x="4791" y="2411"/>
              <a:chExt cx="122" cy="843"/>
            </a:xfrm>
          </p:grpSpPr>
          <p:sp>
            <p:nvSpPr>
              <p:cNvPr id="45" name="Line 2458"/>
              <p:cNvSpPr>
                <a:spLocks noChangeShapeType="1"/>
              </p:cNvSpPr>
              <p:nvPr/>
            </p:nvSpPr>
            <p:spPr bwMode="auto">
              <a:xfrm flipH="1">
                <a:off x="4791" y="2411"/>
                <a:ext cx="0" cy="843"/>
              </a:xfrm>
              <a:prstGeom prst="line">
                <a:avLst/>
              </a:prstGeom>
              <a:noFill/>
              <a:ln w="19050">
                <a:solidFill>
                  <a:srgbClr val="99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Line 2459"/>
              <p:cNvSpPr>
                <a:spLocks noChangeShapeType="1"/>
              </p:cNvSpPr>
              <p:nvPr/>
            </p:nvSpPr>
            <p:spPr bwMode="auto">
              <a:xfrm>
                <a:off x="4793" y="2827"/>
                <a:ext cx="12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21038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Oblique Shock Reflection From Wall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0065" y="1068860"/>
            <a:ext cx="6190735" cy="540814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Consider “weak” (M</a:t>
            </a:r>
            <a:r>
              <a:rPr lang="en-US" baseline="-25000" dirty="0" smtClean="0"/>
              <a:t>2</a:t>
            </a:r>
            <a:r>
              <a:rPr lang="en-US" dirty="0" smtClean="0"/>
              <a:t>&gt;1) oblique shock wave impinging on a flat wall</a:t>
            </a:r>
          </a:p>
          <a:p>
            <a:pPr lvl="1"/>
            <a:r>
              <a:rPr lang="en-US" dirty="0" smtClean="0"/>
              <a:t>Incident shock wave turns flow toward the lower wall</a:t>
            </a:r>
          </a:p>
          <a:p>
            <a:pPr lvl="1"/>
            <a:r>
              <a:rPr lang="en-US" dirty="0" smtClean="0"/>
              <a:t>Flow can not pass through boundary, must turn back parallel to lower wall – velocity boundary condition</a:t>
            </a:r>
          </a:p>
          <a:p>
            <a:pPr lvl="1"/>
            <a:r>
              <a:rPr lang="en-US" dirty="0" smtClean="0"/>
              <a:t>Flow turns back on itself </a:t>
            </a:r>
            <a:r>
              <a:rPr lang="en-US" dirty="0" smtClean="0">
                <a:sym typeface="Wingdings" panose="05000000000000000000" pitchFamily="2" charset="2"/>
              </a:rPr>
              <a:t> compression in this case, reflected wave is oblique shock</a:t>
            </a:r>
            <a:endParaRPr lang="en-US" dirty="0"/>
          </a:p>
          <a:p>
            <a:r>
              <a:rPr lang="en-US" dirty="0" smtClean="0"/>
              <a:t>Reflected shock weaker than incident shock</a:t>
            </a:r>
          </a:p>
          <a:p>
            <a:pPr lvl="1"/>
            <a:r>
              <a:rPr lang="en-US" dirty="0" smtClean="0"/>
              <a:t>M</a:t>
            </a:r>
            <a:r>
              <a:rPr lang="en-US" baseline="-25000" dirty="0" smtClean="0"/>
              <a:t>2</a:t>
            </a:r>
            <a:r>
              <a:rPr lang="en-US" dirty="0" smtClean="0"/>
              <a:t>&lt;M</a:t>
            </a:r>
            <a:r>
              <a:rPr lang="en-US" baseline="-25000" dirty="0" smtClean="0"/>
              <a:t>1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grpSp>
        <p:nvGrpSpPr>
          <p:cNvPr id="6" name="Group 301"/>
          <p:cNvGrpSpPr>
            <a:grpSpLocks/>
          </p:cNvGrpSpPr>
          <p:nvPr/>
        </p:nvGrpSpPr>
        <p:grpSpPr bwMode="auto">
          <a:xfrm>
            <a:off x="7331076" y="5410200"/>
            <a:ext cx="717550" cy="412750"/>
            <a:chOff x="5085" y="1418"/>
            <a:chExt cx="452" cy="260"/>
          </a:xfrm>
        </p:grpSpPr>
        <p:sp>
          <p:nvSpPr>
            <p:cNvPr id="7" name="Line 276"/>
            <p:cNvSpPr>
              <a:spLocks noChangeShapeType="1"/>
            </p:cNvSpPr>
            <p:nvPr/>
          </p:nvSpPr>
          <p:spPr bwMode="auto">
            <a:xfrm rot="790616">
              <a:off x="5085" y="1508"/>
              <a:ext cx="148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Rectangle 277"/>
            <p:cNvSpPr>
              <a:spLocks noChangeArrowheads="1"/>
            </p:cNvSpPr>
            <p:nvPr/>
          </p:nvSpPr>
          <p:spPr bwMode="auto">
            <a:xfrm>
              <a:off x="5216" y="1418"/>
              <a:ext cx="321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100"/>
                <a:t>M</a:t>
              </a:r>
              <a:r>
                <a:rPr lang="en-US" altLang="en-US" sz="2100" baseline="-25000"/>
                <a:t>2</a:t>
              </a:r>
            </a:p>
          </p:txBody>
        </p:sp>
      </p:grpSp>
      <p:grpSp>
        <p:nvGrpSpPr>
          <p:cNvPr id="9" name="Group 299"/>
          <p:cNvGrpSpPr>
            <a:grpSpLocks/>
          </p:cNvGrpSpPr>
          <p:nvPr/>
        </p:nvGrpSpPr>
        <p:grpSpPr bwMode="auto">
          <a:xfrm>
            <a:off x="5678488" y="5073650"/>
            <a:ext cx="2790825" cy="1085850"/>
            <a:chOff x="4044" y="1206"/>
            <a:chExt cx="1758" cy="684"/>
          </a:xfrm>
        </p:grpSpPr>
        <p:sp>
          <p:nvSpPr>
            <p:cNvPr id="10" name="Rectangle 275"/>
            <p:cNvSpPr>
              <a:spLocks noChangeArrowheads="1"/>
            </p:cNvSpPr>
            <p:nvPr/>
          </p:nvSpPr>
          <p:spPr bwMode="auto">
            <a:xfrm>
              <a:off x="4044" y="1354"/>
              <a:ext cx="321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100"/>
                <a:t>M</a:t>
              </a:r>
              <a:r>
                <a:rPr lang="en-US" altLang="en-US" sz="2100" baseline="-25000"/>
                <a:t>1</a:t>
              </a:r>
              <a:endParaRPr lang="en-US" altLang="en-US" sz="2100"/>
            </a:p>
          </p:txBody>
        </p:sp>
        <p:grpSp>
          <p:nvGrpSpPr>
            <p:cNvPr id="11" name="Group 293"/>
            <p:cNvGrpSpPr>
              <a:grpSpLocks/>
            </p:cNvGrpSpPr>
            <p:nvPr/>
          </p:nvGrpSpPr>
          <p:grpSpPr bwMode="auto">
            <a:xfrm>
              <a:off x="4097" y="1206"/>
              <a:ext cx="1705" cy="684"/>
              <a:chOff x="4097" y="1206"/>
              <a:chExt cx="1705" cy="684"/>
            </a:xfrm>
          </p:grpSpPr>
          <p:grpSp>
            <p:nvGrpSpPr>
              <p:cNvPr id="12" name="Group 283"/>
              <p:cNvGrpSpPr>
                <a:grpSpLocks/>
              </p:cNvGrpSpPr>
              <p:nvPr/>
            </p:nvGrpSpPr>
            <p:grpSpPr bwMode="auto">
              <a:xfrm>
                <a:off x="4097" y="1206"/>
                <a:ext cx="1705" cy="684"/>
                <a:chOff x="4097" y="1206"/>
                <a:chExt cx="1705" cy="684"/>
              </a:xfrm>
            </p:grpSpPr>
            <p:grpSp>
              <p:nvGrpSpPr>
                <p:cNvPr id="15" name="Group 269"/>
                <p:cNvGrpSpPr>
                  <a:grpSpLocks/>
                </p:cNvGrpSpPr>
                <p:nvPr/>
              </p:nvGrpSpPr>
              <p:grpSpPr bwMode="auto">
                <a:xfrm>
                  <a:off x="4097" y="1206"/>
                  <a:ext cx="1297" cy="253"/>
                  <a:chOff x="4181" y="1266"/>
                  <a:chExt cx="1297" cy="253"/>
                </a:xfrm>
              </p:grpSpPr>
              <p:sp>
                <p:nvSpPr>
                  <p:cNvPr id="24" name="Freeform 266"/>
                  <p:cNvSpPr>
                    <a:spLocks/>
                  </p:cNvSpPr>
                  <p:nvPr/>
                </p:nvSpPr>
                <p:spPr bwMode="auto">
                  <a:xfrm>
                    <a:off x="4181" y="1266"/>
                    <a:ext cx="1297" cy="253"/>
                  </a:xfrm>
                  <a:custGeom>
                    <a:avLst/>
                    <a:gdLst>
                      <a:gd name="T0" fmla="*/ 1 w 1297"/>
                      <a:gd name="T1" fmla="*/ 0 h 253"/>
                      <a:gd name="T2" fmla="*/ 0 w 1297"/>
                      <a:gd name="T3" fmla="*/ 96 h 253"/>
                      <a:gd name="T4" fmla="*/ 709 w 1297"/>
                      <a:gd name="T5" fmla="*/ 96 h 253"/>
                      <a:gd name="T6" fmla="*/ 1296 w 1297"/>
                      <a:gd name="T7" fmla="*/ 253 h 253"/>
                      <a:gd name="T8" fmla="*/ 1297 w 1297"/>
                      <a:gd name="T9" fmla="*/ 0 h 25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297" h="253">
                        <a:moveTo>
                          <a:pt x="1" y="0"/>
                        </a:moveTo>
                        <a:lnTo>
                          <a:pt x="0" y="96"/>
                        </a:lnTo>
                        <a:lnTo>
                          <a:pt x="709" y="96"/>
                        </a:lnTo>
                        <a:lnTo>
                          <a:pt x="1296" y="253"/>
                        </a:lnTo>
                        <a:lnTo>
                          <a:pt x="1297" y="0"/>
                        </a:lnTo>
                      </a:path>
                    </a:pathLst>
                  </a:custGeom>
                  <a:solidFill>
                    <a:schemeClr val="bg1">
                      <a:lumMod val="65000"/>
                    </a:scheme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28575" cmpd="sng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5" name="Freeform 268"/>
                  <p:cNvSpPr>
                    <a:spLocks/>
                  </p:cNvSpPr>
                  <p:nvPr/>
                </p:nvSpPr>
                <p:spPr bwMode="auto">
                  <a:xfrm>
                    <a:off x="4181" y="1362"/>
                    <a:ext cx="1296" cy="157"/>
                  </a:xfrm>
                  <a:custGeom>
                    <a:avLst/>
                    <a:gdLst>
                      <a:gd name="T0" fmla="*/ 0 w 1296"/>
                      <a:gd name="T1" fmla="*/ 0 h 157"/>
                      <a:gd name="T2" fmla="*/ 709 w 1296"/>
                      <a:gd name="T3" fmla="*/ 0 h 157"/>
                      <a:gd name="T4" fmla="*/ 1296 w 1296"/>
                      <a:gd name="T5" fmla="*/ 157 h 15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296" h="157">
                        <a:moveTo>
                          <a:pt x="0" y="0"/>
                        </a:moveTo>
                        <a:lnTo>
                          <a:pt x="709" y="0"/>
                        </a:lnTo>
                        <a:lnTo>
                          <a:pt x="1296" y="157"/>
                        </a:lnTo>
                      </a:path>
                    </a:pathLst>
                  </a:custGeom>
                  <a:noFill/>
                  <a:ln w="2857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folHlink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6" name="Group 272"/>
                <p:cNvGrpSpPr>
                  <a:grpSpLocks/>
                </p:cNvGrpSpPr>
                <p:nvPr/>
              </p:nvGrpSpPr>
              <p:grpSpPr bwMode="auto">
                <a:xfrm>
                  <a:off x="4098" y="1830"/>
                  <a:ext cx="1704" cy="60"/>
                  <a:chOff x="4146" y="1854"/>
                  <a:chExt cx="1704" cy="60"/>
                </a:xfrm>
              </p:grpSpPr>
              <p:sp>
                <p:nvSpPr>
                  <p:cNvPr id="22" name="Rectangle 271"/>
                  <p:cNvSpPr>
                    <a:spLocks noChangeArrowheads="1"/>
                  </p:cNvSpPr>
                  <p:nvPr/>
                </p:nvSpPr>
                <p:spPr bwMode="auto">
                  <a:xfrm>
                    <a:off x="4146" y="1854"/>
                    <a:ext cx="1704" cy="60"/>
                  </a:xfrm>
                  <a:prstGeom prst="rect">
                    <a:avLst/>
                  </a:prstGeom>
                  <a:solidFill>
                    <a:schemeClr val="bg1">
                      <a:lumMod val="65000"/>
                    </a:schemeClr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3" name="Freeform 270"/>
                  <p:cNvSpPr>
                    <a:spLocks/>
                  </p:cNvSpPr>
                  <p:nvPr/>
                </p:nvSpPr>
                <p:spPr bwMode="auto">
                  <a:xfrm>
                    <a:off x="4146" y="1854"/>
                    <a:ext cx="1692" cy="1"/>
                  </a:xfrm>
                  <a:custGeom>
                    <a:avLst/>
                    <a:gdLst>
                      <a:gd name="T0" fmla="*/ 0 w 1692"/>
                      <a:gd name="T1" fmla="*/ 0 h 1"/>
                      <a:gd name="T2" fmla="*/ 1692 w 1692"/>
                      <a:gd name="T3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1692" h="1">
                        <a:moveTo>
                          <a:pt x="0" y="0"/>
                        </a:moveTo>
                        <a:lnTo>
                          <a:pt x="1692" y="0"/>
                        </a:lnTo>
                      </a:path>
                    </a:pathLst>
                  </a:custGeom>
                  <a:noFill/>
                  <a:ln w="2857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7" name="Line 273"/>
                <p:cNvSpPr>
                  <a:spLocks noChangeShapeType="1"/>
                </p:cNvSpPr>
                <p:nvPr/>
              </p:nvSpPr>
              <p:spPr bwMode="auto">
                <a:xfrm>
                  <a:off x="4818" y="1314"/>
                  <a:ext cx="504" cy="504"/>
                </a:xfrm>
                <a:prstGeom prst="line">
                  <a:avLst/>
                </a:prstGeom>
                <a:noFill/>
                <a:ln w="28575">
                  <a:solidFill>
                    <a:srgbClr val="99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" name="Line 274"/>
                <p:cNvSpPr>
                  <a:spLocks noChangeShapeType="1"/>
                </p:cNvSpPr>
                <p:nvPr/>
              </p:nvSpPr>
              <p:spPr bwMode="auto">
                <a:xfrm>
                  <a:off x="4480" y="1481"/>
                  <a:ext cx="159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" name="Line 278"/>
                <p:cNvSpPr>
                  <a:spLocks noChangeShapeType="1"/>
                </p:cNvSpPr>
                <p:nvPr/>
              </p:nvSpPr>
              <p:spPr bwMode="auto">
                <a:xfrm>
                  <a:off x="4806" y="1296"/>
                  <a:ext cx="57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" name="Text Box 279"/>
                <p:cNvSpPr txBox="1">
                  <a:spLocks noChangeArrowheads="1"/>
                </p:cNvSpPr>
                <p:nvPr/>
              </p:nvSpPr>
              <p:spPr bwMode="auto">
                <a:xfrm>
                  <a:off x="5349" y="1228"/>
                  <a:ext cx="276" cy="27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altLang="en-US" sz="2200" dirty="0" smtClean="0">
                      <a:latin typeface="Symbol" panose="05050102010706020507" pitchFamily="18" charset="2"/>
                      <a:sym typeface="Symbol" pitchFamily="18" charset="2"/>
                    </a:rPr>
                    <a:t>d</a:t>
                  </a:r>
                  <a:r>
                    <a:rPr lang="en-US" altLang="en-US" sz="2200" baseline="-25000" dirty="0" smtClean="0">
                      <a:sym typeface="Symbol" pitchFamily="18" charset="2"/>
                    </a:rPr>
                    <a:t>1</a:t>
                  </a:r>
                  <a:endParaRPr lang="en-US" altLang="en-US" sz="2200" baseline="-25000" dirty="0"/>
                </a:p>
              </p:txBody>
            </p:sp>
            <p:sp>
              <p:nvSpPr>
                <p:cNvPr id="21" name="Freeform 280"/>
                <p:cNvSpPr>
                  <a:spLocks/>
                </p:cNvSpPr>
                <p:nvPr/>
              </p:nvSpPr>
              <p:spPr bwMode="auto">
                <a:xfrm>
                  <a:off x="5274" y="1284"/>
                  <a:ext cx="48" cy="144"/>
                </a:xfrm>
                <a:custGeom>
                  <a:avLst/>
                  <a:gdLst>
                    <a:gd name="T0" fmla="*/ 0 w 48"/>
                    <a:gd name="T1" fmla="*/ 144 h 144"/>
                    <a:gd name="T2" fmla="*/ 36 w 48"/>
                    <a:gd name="T3" fmla="*/ 84 h 144"/>
                    <a:gd name="T4" fmla="*/ 48 w 48"/>
                    <a:gd name="T5" fmla="*/ 0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8" h="144">
                      <a:moveTo>
                        <a:pt x="0" y="144"/>
                      </a:moveTo>
                      <a:lnTo>
                        <a:pt x="36" y="84"/>
                      </a:lnTo>
                      <a:lnTo>
                        <a:pt x="48" y="0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3" name="Freeform 281"/>
              <p:cNvSpPr>
                <a:spLocks/>
              </p:cNvSpPr>
              <p:nvPr/>
            </p:nvSpPr>
            <p:spPr bwMode="auto">
              <a:xfrm>
                <a:off x="5148" y="1704"/>
                <a:ext cx="42" cy="120"/>
              </a:xfrm>
              <a:custGeom>
                <a:avLst/>
                <a:gdLst>
                  <a:gd name="T0" fmla="*/ 42 w 42"/>
                  <a:gd name="T1" fmla="*/ 0 h 120"/>
                  <a:gd name="T2" fmla="*/ 6 w 42"/>
                  <a:gd name="T3" fmla="*/ 60 h 120"/>
                  <a:gd name="T4" fmla="*/ 6 w 42"/>
                  <a:gd name="T5" fmla="*/ 12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2" h="120">
                    <a:moveTo>
                      <a:pt x="42" y="0"/>
                    </a:moveTo>
                    <a:cubicBezTo>
                      <a:pt x="27" y="20"/>
                      <a:pt x="12" y="40"/>
                      <a:pt x="6" y="60"/>
                    </a:cubicBezTo>
                    <a:cubicBezTo>
                      <a:pt x="0" y="80"/>
                      <a:pt x="3" y="100"/>
                      <a:pt x="6" y="120"/>
                    </a:cubicBez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Rectangle 282"/>
              <p:cNvSpPr>
                <a:spLocks noChangeArrowheads="1"/>
              </p:cNvSpPr>
              <p:nvPr/>
            </p:nvSpPr>
            <p:spPr bwMode="auto">
              <a:xfrm>
                <a:off x="4945" y="1591"/>
                <a:ext cx="224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sz="2000" dirty="0" smtClean="0">
                    <a:latin typeface="Symbol" panose="05050102010706020507" pitchFamily="18" charset="2"/>
                    <a:sym typeface="Symbol" pitchFamily="18" charset="2"/>
                  </a:rPr>
                  <a:t>q</a:t>
                </a:r>
                <a:r>
                  <a:rPr lang="en-US" altLang="en-US" sz="2000" baseline="-25000" dirty="0" smtClean="0">
                    <a:sym typeface="Symbol" pitchFamily="18" charset="2"/>
                  </a:rPr>
                  <a:t>i</a:t>
                </a:r>
                <a:endParaRPr lang="en-US" altLang="en-US" sz="2000" baseline="-25000" dirty="0">
                  <a:sym typeface="Symbol" pitchFamily="18" charset="2"/>
                </a:endParaRPr>
              </a:p>
            </p:txBody>
          </p:sp>
        </p:grpSp>
      </p:grpSp>
      <p:grpSp>
        <p:nvGrpSpPr>
          <p:cNvPr id="26" name="Group 300"/>
          <p:cNvGrpSpPr>
            <a:grpSpLocks/>
          </p:cNvGrpSpPr>
          <p:nvPr/>
        </p:nvGrpSpPr>
        <p:grpSpPr bwMode="auto">
          <a:xfrm>
            <a:off x="8097838" y="5619750"/>
            <a:ext cx="693738" cy="412750"/>
            <a:chOff x="5568" y="1550"/>
            <a:chExt cx="437" cy="260"/>
          </a:xfrm>
        </p:grpSpPr>
        <p:sp>
          <p:nvSpPr>
            <p:cNvPr id="27" name="Line 286"/>
            <p:cNvSpPr>
              <a:spLocks noChangeShapeType="1"/>
            </p:cNvSpPr>
            <p:nvPr/>
          </p:nvSpPr>
          <p:spPr bwMode="auto">
            <a:xfrm>
              <a:off x="5568" y="1722"/>
              <a:ext cx="1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Rectangle 288"/>
            <p:cNvSpPr>
              <a:spLocks noChangeArrowheads="1"/>
            </p:cNvSpPr>
            <p:nvPr/>
          </p:nvSpPr>
          <p:spPr bwMode="auto">
            <a:xfrm>
              <a:off x="5684" y="1550"/>
              <a:ext cx="321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100"/>
                <a:t>M</a:t>
              </a:r>
              <a:r>
                <a:rPr lang="en-US" altLang="en-US" sz="2100" baseline="-25000"/>
                <a:t>3</a:t>
              </a:r>
            </a:p>
          </p:txBody>
        </p:sp>
      </p:grpSp>
      <p:grpSp>
        <p:nvGrpSpPr>
          <p:cNvPr id="29" name="Group 298"/>
          <p:cNvGrpSpPr>
            <a:grpSpLocks/>
          </p:cNvGrpSpPr>
          <p:nvPr/>
        </p:nvGrpSpPr>
        <p:grpSpPr bwMode="auto">
          <a:xfrm>
            <a:off x="7716838" y="5673726"/>
            <a:ext cx="527050" cy="879476"/>
            <a:chOff x="5328" y="1584"/>
            <a:chExt cx="332" cy="554"/>
          </a:xfrm>
        </p:grpSpPr>
        <p:sp>
          <p:nvSpPr>
            <p:cNvPr id="30" name="Line 292"/>
            <p:cNvSpPr>
              <a:spLocks noChangeShapeType="1"/>
            </p:cNvSpPr>
            <p:nvPr/>
          </p:nvSpPr>
          <p:spPr bwMode="auto">
            <a:xfrm flipV="1">
              <a:off x="5328" y="1584"/>
              <a:ext cx="300" cy="228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Rectangle 295"/>
            <p:cNvSpPr>
              <a:spLocks noChangeArrowheads="1"/>
            </p:cNvSpPr>
            <p:nvPr/>
          </p:nvSpPr>
          <p:spPr bwMode="auto">
            <a:xfrm>
              <a:off x="5418" y="1886"/>
              <a:ext cx="242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dirty="0" err="1" smtClean="0">
                  <a:latin typeface="Symbol" panose="05050102010706020507" pitchFamily="18" charset="2"/>
                  <a:sym typeface="Symbol" pitchFamily="18" charset="2"/>
                </a:rPr>
                <a:t>q</a:t>
              </a:r>
              <a:r>
                <a:rPr lang="en-US" altLang="en-US" sz="2000" baseline="-25000" dirty="0" err="1" smtClean="0">
                  <a:sym typeface="Symbol" pitchFamily="18" charset="2"/>
                </a:rPr>
                <a:t>r</a:t>
              </a:r>
              <a:endParaRPr lang="en-US" altLang="en-US" sz="2000" baseline="-25000" dirty="0">
                <a:sym typeface="Symbol" pitchFamily="18" charset="2"/>
              </a:endParaRPr>
            </a:p>
          </p:txBody>
        </p:sp>
        <p:sp>
          <p:nvSpPr>
            <p:cNvPr id="32" name="Freeform 296"/>
            <p:cNvSpPr>
              <a:spLocks/>
            </p:cNvSpPr>
            <p:nvPr/>
          </p:nvSpPr>
          <p:spPr bwMode="auto">
            <a:xfrm>
              <a:off x="5436" y="1728"/>
              <a:ext cx="42" cy="96"/>
            </a:xfrm>
            <a:custGeom>
              <a:avLst/>
              <a:gdLst>
                <a:gd name="T0" fmla="*/ 0 w 42"/>
                <a:gd name="T1" fmla="*/ 0 h 96"/>
                <a:gd name="T2" fmla="*/ 36 w 42"/>
                <a:gd name="T3" fmla="*/ 48 h 96"/>
                <a:gd name="T4" fmla="*/ 36 w 42"/>
                <a:gd name="T5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96">
                  <a:moveTo>
                    <a:pt x="0" y="0"/>
                  </a:moveTo>
                  <a:cubicBezTo>
                    <a:pt x="15" y="16"/>
                    <a:pt x="30" y="32"/>
                    <a:pt x="36" y="48"/>
                  </a:cubicBezTo>
                  <a:cubicBezTo>
                    <a:pt x="42" y="64"/>
                    <a:pt x="39" y="80"/>
                    <a:pt x="36" y="96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7249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Example: Oblique Shock Reflection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560637"/>
            <a:ext cx="8610600" cy="4068763"/>
          </a:xfrm>
        </p:spPr>
        <p:txBody>
          <a:bodyPr>
            <a:normAutofit/>
          </a:bodyPr>
          <a:lstStyle/>
          <a:p>
            <a:r>
              <a:rPr lang="en-US" dirty="0" smtClean="0"/>
              <a:t>Given: Mach 3.2 flow with static pressure of 25 </a:t>
            </a:r>
            <a:r>
              <a:rPr lang="en-US" dirty="0" err="1" smtClean="0"/>
              <a:t>psia</a:t>
            </a:r>
            <a:r>
              <a:rPr lang="en-US" dirty="0" smtClean="0"/>
              <a:t> approaching a 17</a:t>
            </a:r>
            <a:r>
              <a:rPr lang="en-US" baseline="30000" dirty="0" smtClean="0"/>
              <a:t>o</a:t>
            </a:r>
            <a:r>
              <a:rPr lang="en-US" dirty="0" smtClean="0"/>
              <a:t> (</a:t>
            </a:r>
            <a:r>
              <a:rPr lang="en-US" dirty="0" smtClean="0">
                <a:latin typeface="Symbol" panose="05050102010706020507" pitchFamily="18" charset="2"/>
              </a:rPr>
              <a:t>d</a:t>
            </a:r>
            <a:r>
              <a:rPr lang="en-US" baseline="-25000" dirty="0" smtClean="0"/>
              <a:t>1</a:t>
            </a:r>
            <a:r>
              <a:rPr lang="en-US" dirty="0" smtClean="0"/>
              <a:t>) turn produces oblique shock wave at 33</a:t>
            </a:r>
            <a:r>
              <a:rPr lang="en-US" baseline="30000" dirty="0" smtClean="0"/>
              <a:t>o</a:t>
            </a:r>
            <a:r>
              <a:rPr lang="en-US" dirty="0" smtClean="0"/>
              <a:t> (</a:t>
            </a:r>
            <a:r>
              <a:rPr lang="en-US" dirty="0" smtClean="0">
                <a:latin typeface="Symbol" panose="05050102010706020507" pitchFamily="18" charset="2"/>
              </a:rPr>
              <a:t>q</a:t>
            </a:r>
            <a:r>
              <a:rPr lang="en-US" baseline="-25000" dirty="0" smtClean="0"/>
              <a:t>1</a:t>
            </a:r>
            <a:r>
              <a:rPr lang="en-US" dirty="0" smtClean="0"/>
              <a:t>). Oblique shock then “hits” bottom wall, producing reflected oblique shock.</a:t>
            </a:r>
          </a:p>
          <a:p>
            <a:r>
              <a:rPr lang="en-US" dirty="0" smtClean="0"/>
              <a:t>Find: </a:t>
            </a:r>
            <a:r>
              <a:rPr lang="en-US" dirty="0" smtClean="0">
                <a:latin typeface="Symbol" panose="05050102010706020507" pitchFamily="18" charset="2"/>
              </a:rPr>
              <a:t>q</a:t>
            </a:r>
            <a:r>
              <a:rPr lang="en-US" baseline="-25000" dirty="0" smtClean="0"/>
              <a:t>i</a:t>
            </a:r>
            <a:r>
              <a:rPr lang="en-US" dirty="0" smtClean="0"/>
              <a:t>, </a:t>
            </a:r>
            <a:r>
              <a:rPr lang="en-US" dirty="0" err="1" smtClean="0">
                <a:latin typeface="Symbol" panose="05050102010706020507" pitchFamily="18" charset="2"/>
              </a:rPr>
              <a:t>q</a:t>
            </a:r>
            <a:r>
              <a:rPr lang="en-US" baseline="-25000" dirty="0" err="1" smtClean="0"/>
              <a:t>r</a:t>
            </a:r>
            <a:r>
              <a:rPr lang="en-US" dirty="0" smtClean="0"/>
              <a:t>, M</a:t>
            </a:r>
            <a:r>
              <a:rPr lang="en-US" baseline="-25000" dirty="0" smtClean="0"/>
              <a:t>2</a:t>
            </a:r>
            <a:r>
              <a:rPr lang="en-US" dirty="0" smtClean="0"/>
              <a:t>, M</a:t>
            </a:r>
            <a:r>
              <a:rPr lang="en-US" baseline="-25000" dirty="0" smtClean="0"/>
              <a:t>3</a:t>
            </a:r>
            <a:r>
              <a:rPr lang="en-US" dirty="0" smtClean="0"/>
              <a:t>, P</a:t>
            </a:r>
            <a:r>
              <a:rPr lang="en-US" baseline="-25000" dirty="0" smtClean="0"/>
              <a:t>2</a:t>
            </a:r>
            <a:r>
              <a:rPr lang="en-US" dirty="0" smtClean="0"/>
              <a:t>, P</a:t>
            </a:r>
            <a:r>
              <a:rPr lang="en-US" baseline="-25000" dirty="0" smtClean="0"/>
              <a:t>3</a:t>
            </a:r>
          </a:p>
          <a:p>
            <a:r>
              <a:rPr lang="en-US" dirty="0" smtClean="0"/>
              <a:t> Assume: TPG/CPG with </a:t>
            </a:r>
            <a:r>
              <a:rPr lang="en-US" dirty="0" smtClean="0">
                <a:latin typeface="Symbol" panose="05050102010706020507" pitchFamily="18" charset="2"/>
              </a:rPr>
              <a:t>g</a:t>
            </a:r>
            <a:r>
              <a:rPr lang="en-US" dirty="0" smtClean="0"/>
              <a:t>=1.4, steady, adiabatic, no work, </a:t>
            </a:r>
            <a:r>
              <a:rPr lang="en-US" dirty="0" err="1" smtClean="0"/>
              <a:t>inviscid</a:t>
            </a:r>
            <a:r>
              <a:rPr lang="en-US" dirty="0" smtClean="0"/>
              <a:t> except shocks,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grpSp>
        <p:nvGrpSpPr>
          <p:cNvPr id="6" name="Group 84"/>
          <p:cNvGrpSpPr>
            <a:grpSpLocks/>
          </p:cNvGrpSpPr>
          <p:nvPr/>
        </p:nvGrpSpPr>
        <p:grpSpPr bwMode="auto">
          <a:xfrm>
            <a:off x="4953000" y="828675"/>
            <a:ext cx="3798888" cy="1828800"/>
            <a:chOff x="3822" y="1098"/>
            <a:chExt cx="2393" cy="1152"/>
          </a:xfrm>
        </p:grpSpPr>
        <p:sp>
          <p:nvSpPr>
            <p:cNvPr id="7" name="Line 42"/>
            <p:cNvSpPr>
              <a:spLocks noChangeShapeType="1"/>
            </p:cNvSpPr>
            <p:nvPr/>
          </p:nvSpPr>
          <p:spPr bwMode="auto">
            <a:xfrm rot="1049227">
              <a:off x="5104" y="1602"/>
              <a:ext cx="176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Rectangle 43"/>
            <p:cNvSpPr>
              <a:spLocks noChangeArrowheads="1"/>
            </p:cNvSpPr>
            <p:nvPr/>
          </p:nvSpPr>
          <p:spPr bwMode="auto">
            <a:xfrm>
              <a:off x="4982" y="1574"/>
              <a:ext cx="321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100" dirty="0"/>
                <a:t>M</a:t>
              </a:r>
              <a:r>
                <a:rPr lang="en-US" altLang="en-US" sz="2100" baseline="-25000" dirty="0"/>
                <a:t>2</a:t>
              </a:r>
            </a:p>
          </p:txBody>
        </p:sp>
        <p:sp>
          <p:nvSpPr>
            <p:cNvPr id="9" name="Rectangle 45"/>
            <p:cNvSpPr>
              <a:spLocks noChangeArrowheads="1"/>
            </p:cNvSpPr>
            <p:nvPr/>
          </p:nvSpPr>
          <p:spPr bwMode="auto">
            <a:xfrm>
              <a:off x="3966" y="1374"/>
              <a:ext cx="321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100"/>
                <a:t>M</a:t>
              </a:r>
              <a:r>
                <a:rPr lang="en-US" altLang="en-US" sz="2100" baseline="-25000"/>
                <a:t>1</a:t>
              </a:r>
              <a:endParaRPr lang="en-US" altLang="en-US" sz="2100"/>
            </a:p>
          </p:txBody>
        </p:sp>
        <p:grpSp>
          <p:nvGrpSpPr>
            <p:cNvPr id="10" name="Group 70"/>
            <p:cNvGrpSpPr>
              <a:grpSpLocks/>
            </p:cNvGrpSpPr>
            <p:nvPr/>
          </p:nvGrpSpPr>
          <p:grpSpPr bwMode="auto">
            <a:xfrm>
              <a:off x="3822" y="1098"/>
              <a:ext cx="1525" cy="383"/>
              <a:chOff x="3822" y="1098"/>
              <a:chExt cx="1465" cy="431"/>
            </a:xfrm>
          </p:grpSpPr>
          <p:sp>
            <p:nvSpPr>
              <p:cNvPr id="29" name="Freeform 49"/>
              <p:cNvSpPr>
                <a:spLocks/>
              </p:cNvSpPr>
              <p:nvPr/>
            </p:nvSpPr>
            <p:spPr bwMode="auto">
              <a:xfrm>
                <a:off x="3822" y="1098"/>
                <a:ext cx="1465" cy="431"/>
              </a:xfrm>
              <a:custGeom>
                <a:avLst/>
                <a:gdLst>
                  <a:gd name="T0" fmla="*/ 1 w 1297"/>
                  <a:gd name="T1" fmla="*/ 0 h 253"/>
                  <a:gd name="T2" fmla="*/ 0 w 1297"/>
                  <a:gd name="T3" fmla="*/ 96 h 253"/>
                  <a:gd name="T4" fmla="*/ 709 w 1297"/>
                  <a:gd name="T5" fmla="*/ 96 h 253"/>
                  <a:gd name="T6" fmla="*/ 1296 w 1297"/>
                  <a:gd name="T7" fmla="*/ 253 h 253"/>
                  <a:gd name="T8" fmla="*/ 1297 w 1297"/>
                  <a:gd name="T9" fmla="*/ 0 h 2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97" h="253">
                    <a:moveTo>
                      <a:pt x="1" y="0"/>
                    </a:moveTo>
                    <a:lnTo>
                      <a:pt x="0" y="96"/>
                    </a:lnTo>
                    <a:lnTo>
                      <a:pt x="709" y="96"/>
                    </a:lnTo>
                    <a:lnTo>
                      <a:pt x="1296" y="253"/>
                    </a:lnTo>
                    <a:lnTo>
                      <a:pt x="1297" y="0"/>
                    </a:lnTo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28575" cmpd="sng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Freeform 50"/>
              <p:cNvSpPr>
                <a:spLocks/>
              </p:cNvSpPr>
              <p:nvPr/>
            </p:nvSpPr>
            <p:spPr bwMode="auto">
              <a:xfrm>
                <a:off x="3822" y="1262"/>
                <a:ext cx="1464" cy="267"/>
              </a:xfrm>
              <a:custGeom>
                <a:avLst/>
                <a:gdLst>
                  <a:gd name="T0" fmla="*/ 0 w 1296"/>
                  <a:gd name="T1" fmla="*/ 0 h 157"/>
                  <a:gd name="T2" fmla="*/ 709 w 1296"/>
                  <a:gd name="T3" fmla="*/ 0 h 157"/>
                  <a:gd name="T4" fmla="*/ 1296 w 1296"/>
                  <a:gd name="T5" fmla="*/ 157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96" h="157">
                    <a:moveTo>
                      <a:pt x="0" y="0"/>
                    </a:moveTo>
                    <a:lnTo>
                      <a:pt x="709" y="0"/>
                    </a:lnTo>
                    <a:lnTo>
                      <a:pt x="1296" y="157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1" name="Group 77"/>
            <p:cNvGrpSpPr>
              <a:grpSpLocks/>
            </p:cNvGrpSpPr>
            <p:nvPr/>
          </p:nvGrpSpPr>
          <p:grpSpPr bwMode="auto">
            <a:xfrm>
              <a:off x="3823" y="2148"/>
              <a:ext cx="1925" cy="102"/>
              <a:chOff x="3823" y="2160"/>
              <a:chExt cx="1925" cy="102"/>
            </a:xfrm>
          </p:grpSpPr>
          <p:sp>
            <p:nvSpPr>
              <p:cNvPr id="27" name="Rectangle 52"/>
              <p:cNvSpPr>
                <a:spLocks noChangeArrowheads="1"/>
              </p:cNvSpPr>
              <p:nvPr/>
            </p:nvSpPr>
            <p:spPr bwMode="auto">
              <a:xfrm>
                <a:off x="3823" y="2160"/>
                <a:ext cx="1925" cy="102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Freeform 53"/>
              <p:cNvSpPr>
                <a:spLocks/>
              </p:cNvSpPr>
              <p:nvPr/>
            </p:nvSpPr>
            <p:spPr bwMode="auto">
              <a:xfrm>
                <a:off x="3823" y="2160"/>
                <a:ext cx="1911" cy="2"/>
              </a:xfrm>
              <a:custGeom>
                <a:avLst/>
                <a:gdLst>
                  <a:gd name="T0" fmla="*/ 0 w 1692"/>
                  <a:gd name="T1" fmla="*/ 0 h 1"/>
                  <a:gd name="T2" fmla="*/ 1692 w 1692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692" h="1">
                    <a:moveTo>
                      <a:pt x="0" y="0"/>
                    </a:moveTo>
                    <a:lnTo>
                      <a:pt x="1692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" name="Line 54"/>
            <p:cNvSpPr>
              <a:spLocks noChangeShapeType="1"/>
            </p:cNvSpPr>
            <p:nvPr/>
          </p:nvSpPr>
          <p:spPr bwMode="auto">
            <a:xfrm>
              <a:off x="4672" y="1270"/>
              <a:ext cx="534" cy="869"/>
            </a:xfrm>
            <a:prstGeom prst="line">
              <a:avLst/>
            </a:prstGeom>
            <a:noFill/>
            <a:ln w="28575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55"/>
            <p:cNvSpPr>
              <a:spLocks noChangeShapeType="1"/>
            </p:cNvSpPr>
            <p:nvPr/>
          </p:nvSpPr>
          <p:spPr bwMode="auto">
            <a:xfrm>
              <a:off x="4351" y="1566"/>
              <a:ext cx="28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56"/>
            <p:cNvSpPr>
              <a:spLocks noChangeShapeType="1"/>
            </p:cNvSpPr>
            <p:nvPr/>
          </p:nvSpPr>
          <p:spPr bwMode="auto">
            <a:xfrm>
              <a:off x="4623" y="1251"/>
              <a:ext cx="71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 Box 57"/>
            <p:cNvSpPr txBox="1">
              <a:spLocks noChangeArrowheads="1"/>
            </p:cNvSpPr>
            <p:nvPr/>
          </p:nvSpPr>
          <p:spPr bwMode="auto">
            <a:xfrm>
              <a:off x="5044" y="1171"/>
              <a:ext cx="312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200" dirty="0" smtClean="0">
                  <a:latin typeface="Symbol" panose="05050102010706020507" pitchFamily="18" charset="2"/>
                  <a:sym typeface="Symbol" pitchFamily="18" charset="2"/>
                </a:rPr>
                <a:t>d</a:t>
              </a:r>
              <a:r>
                <a:rPr lang="en-US" altLang="en-US" sz="2200" baseline="-25000" dirty="0" smtClean="0">
                  <a:sym typeface="Symbol" pitchFamily="18" charset="2"/>
                </a:rPr>
                <a:t>1</a:t>
              </a:r>
              <a:endParaRPr lang="en-US" altLang="en-US" sz="2200" baseline="-25000" dirty="0"/>
            </a:p>
          </p:txBody>
        </p:sp>
        <p:sp>
          <p:nvSpPr>
            <p:cNvPr id="16" name="Freeform 58"/>
            <p:cNvSpPr>
              <a:spLocks/>
            </p:cNvSpPr>
            <p:nvPr/>
          </p:nvSpPr>
          <p:spPr bwMode="auto">
            <a:xfrm>
              <a:off x="5260" y="1267"/>
              <a:ext cx="44" cy="161"/>
            </a:xfrm>
            <a:custGeom>
              <a:avLst/>
              <a:gdLst>
                <a:gd name="T0" fmla="*/ 0 w 44"/>
                <a:gd name="T1" fmla="*/ 161 h 161"/>
                <a:gd name="T2" fmla="*/ 44 w 44"/>
                <a:gd name="T3" fmla="*/ 83 h 161"/>
                <a:gd name="T4" fmla="*/ 39 w 44"/>
                <a:gd name="T5" fmla="*/ 0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161">
                  <a:moveTo>
                    <a:pt x="0" y="161"/>
                  </a:moveTo>
                  <a:lnTo>
                    <a:pt x="44" y="83"/>
                  </a:lnTo>
                  <a:lnTo>
                    <a:pt x="39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59"/>
            <p:cNvSpPr>
              <a:spLocks/>
            </p:cNvSpPr>
            <p:nvPr/>
          </p:nvSpPr>
          <p:spPr bwMode="auto">
            <a:xfrm>
              <a:off x="4938" y="1908"/>
              <a:ext cx="114" cy="228"/>
            </a:xfrm>
            <a:custGeom>
              <a:avLst/>
              <a:gdLst>
                <a:gd name="T0" fmla="*/ 114 w 114"/>
                <a:gd name="T1" fmla="*/ 0 h 228"/>
                <a:gd name="T2" fmla="*/ 18 w 114"/>
                <a:gd name="T3" fmla="*/ 84 h 228"/>
                <a:gd name="T4" fmla="*/ 6 w 114"/>
                <a:gd name="T5" fmla="*/ 228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4" h="228">
                  <a:moveTo>
                    <a:pt x="114" y="0"/>
                  </a:moveTo>
                  <a:cubicBezTo>
                    <a:pt x="98" y="14"/>
                    <a:pt x="36" y="46"/>
                    <a:pt x="18" y="84"/>
                  </a:cubicBezTo>
                  <a:cubicBezTo>
                    <a:pt x="0" y="122"/>
                    <a:pt x="8" y="198"/>
                    <a:pt x="6" y="228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Rectangle 60"/>
            <p:cNvSpPr>
              <a:spLocks noChangeArrowheads="1"/>
            </p:cNvSpPr>
            <p:nvPr/>
          </p:nvSpPr>
          <p:spPr bwMode="auto">
            <a:xfrm>
              <a:off x="4918" y="1903"/>
              <a:ext cx="22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b="1" dirty="0" smtClean="0">
                  <a:solidFill>
                    <a:srgbClr val="993300"/>
                  </a:solidFill>
                  <a:latin typeface="Symbol" panose="05050102010706020507" pitchFamily="18" charset="2"/>
                  <a:sym typeface="Symbol" pitchFamily="18" charset="2"/>
                </a:rPr>
                <a:t>q</a:t>
              </a:r>
              <a:r>
                <a:rPr lang="en-US" altLang="en-US" sz="2000" b="1" baseline="-25000" dirty="0" smtClean="0">
                  <a:solidFill>
                    <a:srgbClr val="993300"/>
                  </a:solidFill>
                  <a:sym typeface="Symbol" pitchFamily="18" charset="2"/>
                </a:rPr>
                <a:t>i</a:t>
              </a:r>
              <a:endParaRPr lang="en-US" altLang="en-US" sz="2000" b="1" baseline="-25000" dirty="0">
                <a:solidFill>
                  <a:srgbClr val="993300"/>
                </a:solidFill>
                <a:sym typeface="Symbol" pitchFamily="18" charset="2"/>
              </a:endParaRPr>
            </a:p>
          </p:txBody>
        </p:sp>
        <p:sp>
          <p:nvSpPr>
            <p:cNvPr id="19" name="Line 62"/>
            <p:cNvSpPr>
              <a:spLocks noChangeShapeType="1"/>
            </p:cNvSpPr>
            <p:nvPr/>
          </p:nvSpPr>
          <p:spPr bwMode="auto">
            <a:xfrm>
              <a:off x="5970" y="1794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Rectangle 63"/>
            <p:cNvSpPr>
              <a:spLocks noChangeArrowheads="1"/>
            </p:cNvSpPr>
            <p:nvPr/>
          </p:nvSpPr>
          <p:spPr bwMode="auto">
            <a:xfrm>
              <a:off x="5894" y="1514"/>
              <a:ext cx="321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100"/>
                <a:t>M</a:t>
              </a:r>
              <a:r>
                <a:rPr lang="en-US" altLang="en-US" sz="2100" baseline="-25000"/>
                <a:t>3</a:t>
              </a:r>
            </a:p>
          </p:txBody>
        </p:sp>
        <p:sp>
          <p:nvSpPr>
            <p:cNvPr id="21" name="Line 65"/>
            <p:cNvSpPr>
              <a:spLocks noChangeShapeType="1"/>
            </p:cNvSpPr>
            <p:nvPr/>
          </p:nvSpPr>
          <p:spPr bwMode="auto">
            <a:xfrm flipV="1">
              <a:off x="5214" y="1644"/>
              <a:ext cx="648" cy="492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Rectangle 66"/>
            <p:cNvSpPr>
              <a:spLocks noChangeArrowheads="1"/>
            </p:cNvSpPr>
            <p:nvPr/>
          </p:nvSpPr>
          <p:spPr bwMode="auto">
            <a:xfrm>
              <a:off x="5388" y="1909"/>
              <a:ext cx="30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en-US" sz="2000" b="1" dirty="0" err="1" smtClean="0">
                  <a:solidFill>
                    <a:srgbClr val="993300"/>
                  </a:solidFill>
                  <a:latin typeface="Symbol" panose="05050102010706020507" pitchFamily="18" charset="2"/>
                  <a:sym typeface="Symbol" pitchFamily="18" charset="2"/>
                </a:rPr>
                <a:t>q</a:t>
              </a:r>
              <a:r>
                <a:rPr lang="en-US" altLang="en-US" sz="2000" b="1" baseline="-25000" dirty="0" err="1" smtClean="0">
                  <a:solidFill>
                    <a:srgbClr val="993300"/>
                  </a:solidFill>
                  <a:sym typeface="Symbol" pitchFamily="18" charset="2"/>
                </a:rPr>
                <a:t>r</a:t>
              </a:r>
              <a:endParaRPr lang="en-US" altLang="en-US" sz="2000" b="1" baseline="-25000" dirty="0">
                <a:solidFill>
                  <a:srgbClr val="993300"/>
                </a:solidFill>
                <a:sym typeface="Symbol" pitchFamily="18" charset="2"/>
              </a:endParaRPr>
            </a:p>
          </p:txBody>
        </p:sp>
        <p:sp>
          <p:nvSpPr>
            <p:cNvPr id="23" name="Freeform 67"/>
            <p:cNvSpPr>
              <a:spLocks/>
            </p:cNvSpPr>
            <p:nvPr/>
          </p:nvSpPr>
          <p:spPr bwMode="auto">
            <a:xfrm>
              <a:off x="5322" y="2052"/>
              <a:ext cx="42" cy="96"/>
            </a:xfrm>
            <a:custGeom>
              <a:avLst/>
              <a:gdLst>
                <a:gd name="T0" fmla="*/ 0 w 42"/>
                <a:gd name="T1" fmla="*/ 0 h 96"/>
                <a:gd name="T2" fmla="*/ 36 w 42"/>
                <a:gd name="T3" fmla="*/ 48 h 96"/>
                <a:gd name="T4" fmla="*/ 36 w 42"/>
                <a:gd name="T5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96">
                  <a:moveTo>
                    <a:pt x="0" y="0"/>
                  </a:moveTo>
                  <a:cubicBezTo>
                    <a:pt x="15" y="16"/>
                    <a:pt x="30" y="32"/>
                    <a:pt x="36" y="48"/>
                  </a:cubicBezTo>
                  <a:cubicBezTo>
                    <a:pt x="42" y="64"/>
                    <a:pt x="39" y="80"/>
                    <a:pt x="36" y="96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Rectangle 78"/>
            <p:cNvSpPr>
              <a:spLocks noChangeArrowheads="1"/>
            </p:cNvSpPr>
            <p:nvPr/>
          </p:nvSpPr>
          <p:spPr bwMode="auto">
            <a:xfrm>
              <a:off x="4014" y="1602"/>
              <a:ext cx="256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100"/>
                <a:t>p</a:t>
              </a:r>
              <a:r>
                <a:rPr lang="en-US" altLang="en-US" sz="2100" baseline="-25000"/>
                <a:t>1</a:t>
              </a:r>
              <a:endParaRPr lang="en-US" altLang="en-US" sz="2100"/>
            </a:p>
          </p:txBody>
        </p:sp>
        <p:sp>
          <p:nvSpPr>
            <p:cNvPr id="25" name="Rectangle 80"/>
            <p:cNvSpPr>
              <a:spLocks noChangeArrowheads="1"/>
            </p:cNvSpPr>
            <p:nvPr/>
          </p:nvSpPr>
          <p:spPr bwMode="auto">
            <a:xfrm>
              <a:off x="4868" y="1329"/>
              <a:ext cx="259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000" dirty="0" smtClean="0">
                  <a:latin typeface="Symbol" panose="05050102010706020507" pitchFamily="18" charset="2"/>
                  <a:sym typeface="Symbol" pitchFamily="18" charset="2"/>
                </a:rPr>
                <a:t>q</a:t>
              </a:r>
              <a:r>
                <a:rPr lang="en-US" altLang="en-US" sz="2000" baseline="-25000" dirty="0" smtClean="0">
                  <a:sym typeface="Symbol" pitchFamily="18" charset="2"/>
                </a:rPr>
                <a:t>1</a:t>
              </a:r>
              <a:endParaRPr lang="en-US" altLang="en-US" sz="2000" baseline="-25000" dirty="0">
                <a:sym typeface="Symbol" pitchFamily="18" charset="2"/>
              </a:endParaRPr>
            </a:p>
          </p:txBody>
        </p:sp>
        <p:sp>
          <p:nvSpPr>
            <p:cNvPr id="26" name="Freeform 81"/>
            <p:cNvSpPr>
              <a:spLocks/>
            </p:cNvSpPr>
            <p:nvPr/>
          </p:nvSpPr>
          <p:spPr bwMode="auto">
            <a:xfrm>
              <a:off x="4824" y="1254"/>
              <a:ext cx="104" cy="264"/>
            </a:xfrm>
            <a:custGeom>
              <a:avLst/>
              <a:gdLst>
                <a:gd name="T0" fmla="*/ 48 w 104"/>
                <a:gd name="T1" fmla="*/ 0 h 264"/>
                <a:gd name="T2" fmla="*/ 96 w 104"/>
                <a:gd name="T3" fmla="*/ 144 h 264"/>
                <a:gd name="T4" fmla="*/ 0 w 104"/>
                <a:gd name="T5" fmla="*/ 264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4" h="264">
                  <a:moveTo>
                    <a:pt x="48" y="0"/>
                  </a:moveTo>
                  <a:cubicBezTo>
                    <a:pt x="56" y="24"/>
                    <a:pt x="104" y="100"/>
                    <a:pt x="96" y="144"/>
                  </a:cubicBezTo>
                  <a:cubicBezTo>
                    <a:pt x="88" y="188"/>
                    <a:pt x="20" y="239"/>
                    <a:pt x="0" y="264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78639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Example: Oblique Shock Reflection</a:t>
            </a:r>
          </a:p>
        </p:txBody>
      </p:sp>
      <p:sp>
        <p:nvSpPr>
          <p:cNvPr id="40" name="Rectangle 3"/>
          <p:cNvSpPr>
            <a:spLocks noChangeArrowheads="1"/>
          </p:cNvSpPr>
          <p:nvPr/>
        </p:nvSpPr>
        <p:spPr bwMode="auto">
          <a:xfrm>
            <a:off x="425739" y="1425949"/>
            <a:ext cx="4655705" cy="5294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9" tIns="45714" rIns="91429" bIns="45714"/>
          <a:lstStyle>
            <a:lvl1pPr marL="285750" indent="-28575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800100" indent="-3429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657350" indent="-51435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190750" indent="-4191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24150" indent="-4191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1813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6385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0957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552950" indent="-4191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en-US" altLang="en-US" b="1">
                <a:solidFill>
                  <a:srgbClr val="003399"/>
                </a:solidFill>
              </a:rPr>
              <a:t>Analysis:</a:t>
            </a:r>
            <a:endParaRPr lang="en-US" altLang="en-US"/>
          </a:p>
        </p:txBody>
      </p:sp>
      <p:sp>
        <p:nvSpPr>
          <p:cNvPr id="41" name="Rectangle 4"/>
          <p:cNvSpPr>
            <a:spLocks noChangeArrowheads="1"/>
          </p:cNvSpPr>
          <p:nvPr/>
        </p:nvSpPr>
        <p:spPr bwMode="auto">
          <a:xfrm>
            <a:off x="199159" y="2229971"/>
            <a:ext cx="4097194" cy="5743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99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9" tIns="45714" rIns="91429" bIns="45714"/>
          <a:lstStyle>
            <a:lvl1pPr marL="382588" indent="-382588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827088" indent="-3175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273175" indent="-2540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82763" indent="-2540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92350" indent="-2540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9550" indent="-2540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6750" indent="-2540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63950" indent="-2540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21150" indent="-2540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>
              <a:spcBef>
                <a:spcPct val="20000"/>
              </a:spcBef>
              <a:buFontTx/>
              <a:buChar char="–"/>
            </a:pPr>
            <a:r>
              <a:rPr lang="en-US" altLang="en-US" sz="2500" b="1">
                <a:solidFill>
                  <a:srgbClr val="993300"/>
                </a:solidFill>
                <a:sym typeface="Symbol" pitchFamily="18" charset="2"/>
              </a:rPr>
              <a:t>M</a:t>
            </a:r>
            <a:r>
              <a:rPr lang="en-US" altLang="en-US" sz="2500" b="1" baseline="-25000">
                <a:solidFill>
                  <a:srgbClr val="993300"/>
                </a:solidFill>
                <a:sym typeface="Symbol" pitchFamily="18" charset="2"/>
              </a:rPr>
              <a:t>2</a:t>
            </a:r>
            <a:r>
              <a:rPr lang="en-US" altLang="en-US" sz="2500" b="1">
                <a:solidFill>
                  <a:srgbClr val="993300"/>
                </a:solidFill>
                <a:sym typeface="Symbol" pitchFamily="18" charset="2"/>
              </a:rPr>
              <a:t>, p</a:t>
            </a:r>
            <a:r>
              <a:rPr lang="en-US" altLang="en-US" sz="2500" b="1" baseline="-25000">
                <a:solidFill>
                  <a:srgbClr val="993300"/>
                </a:solidFill>
                <a:sym typeface="Symbol" pitchFamily="18" charset="2"/>
              </a:rPr>
              <a:t>2</a:t>
            </a:r>
          </a:p>
        </p:txBody>
      </p:sp>
      <p:sp>
        <p:nvSpPr>
          <p:cNvPr id="42" name="Rectangle 94"/>
          <p:cNvSpPr>
            <a:spLocks noChangeArrowheads="1"/>
          </p:cNvSpPr>
          <p:nvPr/>
        </p:nvSpPr>
        <p:spPr bwMode="auto">
          <a:xfrm>
            <a:off x="242455" y="4179795"/>
            <a:ext cx="4097194" cy="5743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99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9" tIns="45714" rIns="91429" bIns="45714"/>
          <a:lstStyle>
            <a:lvl1pPr marL="382588" indent="-382588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827088" indent="-3175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273175" indent="-2540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82763" indent="-2540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92350" indent="-2540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9550" indent="-2540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6750" indent="-2540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63950" indent="-2540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21150" indent="-2540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>
              <a:spcBef>
                <a:spcPct val="20000"/>
              </a:spcBef>
              <a:buFontTx/>
              <a:buChar char="–"/>
            </a:pPr>
            <a:r>
              <a:rPr lang="en-US" altLang="en-US" sz="2500" b="1" dirty="0">
                <a:solidFill>
                  <a:srgbClr val="993300"/>
                </a:solidFill>
                <a:latin typeface="+mj-lt"/>
                <a:sym typeface="Symbol" pitchFamily="18" charset="2"/>
              </a:rPr>
              <a:t> </a:t>
            </a:r>
            <a:r>
              <a:rPr lang="en-US" altLang="en-US" sz="2500" b="1" dirty="0" err="1" smtClean="0">
                <a:solidFill>
                  <a:srgbClr val="993300"/>
                </a:solidFill>
                <a:latin typeface="Symbol" panose="05050102010706020507" pitchFamily="18" charset="2"/>
                <a:sym typeface="Symbol" pitchFamily="18" charset="2"/>
              </a:rPr>
              <a:t>q</a:t>
            </a:r>
            <a:r>
              <a:rPr lang="en-US" altLang="en-US" sz="2500" b="1" baseline="-25000" dirty="0" err="1" smtClean="0">
                <a:solidFill>
                  <a:srgbClr val="993300"/>
                </a:solidFill>
                <a:sym typeface="Symbol" pitchFamily="18" charset="2"/>
              </a:rPr>
              <a:t>r</a:t>
            </a:r>
            <a:endParaRPr lang="en-US" altLang="en-US" sz="2500" b="1" baseline="-25000" dirty="0">
              <a:solidFill>
                <a:srgbClr val="993300"/>
              </a:solidFill>
              <a:sym typeface="Symbol" pitchFamily="18" charset="2"/>
            </a:endParaRPr>
          </a:p>
        </p:txBody>
      </p:sp>
      <p:graphicFrame>
        <p:nvGraphicFramePr>
          <p:cNvPr id="4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8687791"/>
              </p:ext>
            </p:extLst>
          </p:nvPr>
        </p:nvGraphicFramePr>
        <p:xfrm>
          <a:off x="1062038" y="2667000"/>
          <a:ext cx="3729037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3" name="Equation" r:id="rId3" imgW="2273040" imgH="241200" progId="Equation.DSMT4">
                  <p:embed/>
                </p:oleObj>
              </mc:Choice>
              <mc:Fallback>
                <p:oleObj name="Equation" r:id="rId3" imgW="22730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2038" y="2667000"/>
                        <a:ext cx="3729037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6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4" name="Group 184"/>
          <p:cNvGrpSpPr>
            <a:grpSpLocks/>
          </p:cNvGrpSpPr>
          <p:nvPr/>
        </p:nvGrpSpPr>
        <p:grpSpPr bwMode="auto">
          <a:xfrm>
            <a:off x="594591" y="3060607"/>
            <a:ext cx="4629727" cy="645739"/>
            <a:chOff x="268" y="1765"/>
            <a:chExt cx="3208" cy="461"/>
          </a:xfrm>
        </p:grpSpPr>
        <p:graphicFrame>
          <p:nvGraphicFramePr>
            <p:cNvPr id="45" name="Object 84"/>
            <p:cNvGraphicFramePr>
              <a:graphicFrameLocks noChangeAspect="1"/>
            </p:cNvGraphicFramePr>
            <p:nvPr/>
          </p:nvGraphicFramePr>
          <p:xfrm>
            <a:off x="1096" y="1951"/>
            <a:ext cx="2380" cy="2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04" name="Equation" r:id="rId5" imgW="2095200" imgH="241200" progId="Equation.3">
                    <p:embed/>
                  </p:oleObj>
                </mc:Choice>
                <mc:Fallback>
                  <p:oleObj name="Equation" r:id="rId5" imgW="2095200" imgH="241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96" y="1951"/>
                          <a:ext cx="2380" cy="2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66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6" name="Rectangle 75"/>
            <p:cNvSpPr>
              <a:spLocks noChangeArrowheads="1"/>
            </p:cNvSpPr>
            <p:nvPr/>
          </p:nvSpPr>
          <p:spPr bwMode="auto">
            <a:xfrm>
              <a:off x="268" y="1765"/>
              <a:ext cx="947" cy="4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altLang="en-US" dirty="0">
                  <a:solidFill>
                    <a:srgbClr val="003399"/>
                  </a:solidFill>
                </a:rPr>
                <a:t>with M</a:t>
              </a:r>
              <a:r>
                <a:rPr lang="en-US" altLang="en-US" baseline="-25000" dirty="0">
                  <a:solidFill>
                    <a:srgbClr val="003399"/>
                  </a:solidFill>
                </a:rPr>
                <a:t>1n</a:t>
              </a:r>
              <a:r>
                <a:rPr lang="en-US" altLang="en-US" dirty="0">
                  <a:solidFill>
                    <a:srgbClr val="003399"/>
                  </a:solidFill>
                </a:rPr>
                <a:t>,</a:t>
              </a:r>
              <a:br>
                <a:rPr lang="en-US" altLang="en-US" dirty="0">
                  <a:solidFill>
                    <a:srgbClr val="003399"/>
                  </a:solidFill>
                </a:rPr>
              </a:br>
              <a:r>
                <a:rPr lang="en-US" altLang="en-US" dirty="0">
                  <a:solidFill>
                    <a:srgbClr val="003399"/>
                  </a:solidFill>
                </a:rPr>
                <a:t>B or </a:t>
              </a:r>
              <a:r>
                <a:rPr lang="en-US" altLang="en-US" dirty="0" err="1">
                  <a:solidFill>
                    <a:srgbClr val="003399"/>
                  </a:solidFill>
                </a:rPr>
                <a:t>eqs</a:t>
              </a:r>
              <a:r>
                <a:rPr lang="en-US" altLang="en-US" dirty="0">
                  <a:solidFill>
                    <a:srgbClr val="003399"/>
                  </a:solidFill>
                </a:rPr>
                <a:t>.</a:t>
              </a:r>
            </a:p>
          </p:txBody>
        </p:sp>
      </p:grpSp>
      <p:sp>
        <p:nvSpPr>
          <p:cNvPr id="47" name="Rectangle 108"/>
          <p:cNvSpPr>
            <a:spLocks noChangeArrowheads="1"/>
          </p:cNvSpPr>
          <p:nvPr/>
        </p:nvSpPr>
        <p:spPr bwMode="auto">
          <a:xfrm>
            <a:off x="242455" y="5037045"/>
            <a:ext cx="4097194" cy="5743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99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9" tIns="45714" rIns="91429" bIns="45714"/>
          <a:lstStyle>
            <a:lvl1pPr marL="382588" indent="-382588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827088" indent="-3175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273175" indent="-2540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82763" indent="-2540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92350" indent="-2540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9550" indent="-2540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6750" indent="-2540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63950" indent="-2540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21150" indent="-2540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>
              <a:spcBef>
                <a:spcPct val="20000"/>
              </a:spcBef>
              <a:buFontTx/>
              <a:buChar char="–"/>
            </a:pPr>
            <a:r>
              <a:rPr lang="en-US" altLang="en-US" sz="2500" b="1">
                <a:solidFill>
                  <a:srgbClr val="993300"/>
                </a:solidFill>
                <a:sym typeface="Symbol" pitchFamily="18" charset="2"/>
              </a:rPr>
              <a:t>M</a:t>
            </a:r>
            <a:r>
              <a:rPr lang="en-US" altLang="en-US" sz="2500" b="1" baseline="-25000">
                <a:solidFill>
                  <a:srgbClr val="993300"/>
                </a:solidFill>
                <a:sym typeface="Symbol" pitchFamily="18" charset="2"/>
              </a:rPr>
              <a:t>3</a:t>
            </a:r>
            <a:r>
              <a:rPr lang="en-US" altLang="en-US" sz="2500" b="1">
                <a:solidFill>
                  <a:srgbClr val="993300"/>
                </a:solidFill>
                <a:sym typeface="Symbol" pitchFamily="18" charset="2"/>
              </a:rPr>
              <a:t>,</a:t>
            </a:r>
            <a:r>
              <a:rPr lang="en-US" altLang="en-US" sz="2500" b="1" baseline="-25000">
                <a:solidFill>
                  <a:srgbClr val="993300"/>
                </a:solidFill>
                <a:sym typeface="Symbol" pitchFamily="18" charset="2"/>
              </a:rPr>
              <a:t> </a:t>
            </a:r>
            <a:r>
              <a:rPr lang="en-US" altLang="en-US" sz="2500" b="1">
                <a:solidFill>
                  <a:srgbClr val="993300"/>
                </a:solidFill>
                <a:sym typeface="Symbol" pitchFamily="18" charset="2"/>
              </a:rPr>
              <a:t>p</a:t>
            </a:r>
            <a:r>
              <a:rPr lang="en-US" altLang="en-US" sz="2500" b="1" baseline="-25000">
                <a:solidFill>
                  <a:srgbClr val="993300"/>
                </a:solidFill>
                <a:sym typeface="Symbol" pitchFamily="18" charset="2"/>
              </a:rPr>
              <a:t>3</a:t>
            </a:r>
          </a:p>
        </p:txBody>
      </p:sp>
      <p:grpSp>
        <p:nvGrpSpPr>
          <p:cNvPr id="48" name="Group 340"/>
          <p:cNvGrpSpPr>
            <a:grpSpLocks/>
          </p:cNvGrpSpPr>
          <p:nvPr/>
        </p:nvGrpSpPr>
        <p:grpSpPr bwMode="auto">
          <a:xfrm>
            <a:off x="1083830" y="3773582"/>
            <a:ext cx="4906820" cy="453838"/>
            <a:chOff x="751" y="2694"/>
            <a:chExt cx="3400" cy="324"/>
          </a:xfrm>
        </p:grpSpPr>
        <p:sp>
          <p:nvSpPr>
            <p:cNvPr id="49" name="Rectangle 337"/>
            <p:cNvSpPr>
              <a:spLocks noChangeArrowheads="1"/>
            </p:cNvSpPr>
            <p:nvPr/>
          </p:nvSpPr>
          <p:spPr bwMode="auto">
            <a:xfrm>
              <a:off x="751" y="2706"/>
              <a:ext cx="276" cy="312"/>
            </a:xfrm>
            <a:prstGeom prst="rect">
              <a:avLst/>
            </a:prstGeom>
            <a:solidFill>
              <a:srgbClr val="FFFF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0" name="Group 174"/>
            <p:cNvGrpSpPr>
              <a:grpSpLocks/>
            </p:cNvGrpSpPr>
            <p:nvPr/>
          </p:nvGrpSpPr>
          <p:grpSpPr bwMode="auto">
            <a:xfrm>
              <a:off x="755" y="2694"/>
              <a:ext cx="3396" cy="317"/>
              <a:chOff x="827" y="2250"/>
              <a:chExt cx="3396" cy="317"/>
            </a:xfrm>
          </p:grpSpPr>
          <p:sp>
            <p:nvSpPr>
              <p:cNvPr id="51" name="Rectangle 173"/>
              <p:cNvSpPr>
                <a:spLocks noChangeArrowheads="1"/>
              </p:cNvSpPr>
              <p:nvPr/>
            </p:nvSpPr>
            <p:spPr bwMode="auto">
              <a:xfrm>
                <a:off x="3791" y="2263"/>
                <a:ext cx="432" cy="288"/>
              </a:xfrm>
              <a:prstGeom prst="rect">
                <a:avLst/>
              </a:prstGeom>
              <a:solidFill>
                <a:srgbClr val="FFFF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aphicFrame>
            <p:nvGraphicFramePr>
              <p:cNvPr id="52" name="Object 172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874199710"/>
                  </p:ext>
                </p:extLst>
              </p:nvPr>
            </p:nvGraphicFramePr>
            <p:xfrm>
              <a:off x="827" y="2250"/>
              <a:ext cx="3305" cy="31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05" name="Equation" r:id="rId7" imgW="2908080" imgH="279360" progId="Equation.DSMT4">
                      <p:embed/>
                    </p:oleObj>
                  </mc:Choice>
                  <mc:Fallback>
                    <p:oleObj name="Equation" r:id="rId7" imgW="2908080" imgH="27936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27" y="2250"/>
                            <a:ext cx="3305" cy="31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66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53" name="Group 342"/>
          <p:cNvGrpSpPr>
            <a:grpSpLocks/>
          </p:cNvGrpSpPr>
          <p:nvPr/>
        </p:nvGrpSpPr>
        <p:grpSpPr bwMode="auto">
          <a:xfrm>
            <a:off x="6234546" y="3615298"/>
            <a:ext cx="2606386" cy="790015"/>
            <a:chOff x="4278" y="2557"/>
            <a:chExt cx="1806" cy="564"/>
          </a:xfrm>
        </p:grpSpPr>
        <p:sp>
          <p:nvSpPr>
            <p:cNvPr id="54" name="Rectangle 339"/>
            <p:cNvSpPr>
              <a:spLocks noChangeArrowheads="1"/>
            </p:cNvSpPr>
            <p:nvPr/>
          </p:nvSpPr>
          <p:spPr bwMode="auto">
            <a:xfrm>
              <a:off x="4278" y="2682"/>
              <a:ext cx="276" cy="312"/>
            </a:xfrm>
            <a:prstGeom prst="rect">
              <a:avLst/>
            </a:prstGeom>
            <a:solidFill>
              <a:srgbClr val="FFFF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5" name="Group 196"/>
            <p:cNvGrpSpPr>
              <a:grpSpLocks/>
            </p:cNvGrpSpPr>
            <p:nvPr/>
          </p:nvGrpSpPr>
          <p:grpSpPr bwMode="auto">
            <a:xfrm>
              <a:off x="4322" y="2557"/>
              <a:ext cx="1762" cy="564"/>
              <a:chOff x="1142" y="2497"/>
              <a:chExt cx="1762" cy="564"/>
            </a:xfrm>
          </p:grpSpPr>
          <p:sp>
            <p:nvSpPr>
              <p:cNvPr id="56" name="Rectangle 177"/>
              <p:cNvSpPr>
                <a:spLocks noChangeArrowheads="1"/>
              </p:cNvSpPr>
              <p:nvPr/>
            </p:nvSpPr>
            <p:spPr bwMode="auto">
              <a:xfrm>
                <a:off x="2160" y="2622"/>
                <a:ext cx="744" cy="288"/>
              </a:xfrm>
              <a:prstGeom prst="rect">
                <a:avLst/>
              </a:prstGeom>
              <a:solidFill>
                <a:srgbClr val="FFFF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aphicFrame>
            <p:nvGraphicFramePr>
              <p:cNvPr id="57" name="Object 176"/>
              <p:cNvGraphicFramePr>
                <a:graphicFrameLocks noChangeAspect="1"/>
              </p:cNvGraphicFramePr>
              <p:nvPr/>
            </p:nvGraphicFramePr>
            <p:xfrm>
              <a:off x="1142" y="2497"/>
              <a:ext cx="1760" cy="56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06" name="Equation" r:id="rId9" imgW="1549080" imgH="495000" progId="Equation.3">
                      <p:embed/>
                    </p:oleObj>
                  </mc:Choice>
                  <mc:Fallback>
                    <p:oleObj name="Equation" r:id="rId9" imgW="1549080" imgH="4950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142" y="2497"/>
                            <a:ext cx="1760" cy="564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66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58" name="Rectangle 178"/>
          <p:cNvSpPr>
            <a:spLocks noChangeArrowheads="1"/>
          </p:cNvSpPr>
          <p:nvPr/>
        </p:nvSpPr>
        <p:spPr bwMode="auto">
          <a:xfrm>
            <a:off x="3076864" y="4270843"/>
            <a:ext cx="5876636" cy="390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2058" tIns="41029" rIns="82058" bIns="41029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85800" indent="-4000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000" b="1" dirty="0">
                <a:solidFill>
                  <a:srgbClr val="003399"/>
                </a:solidFill>
                <a:sym typeface="Symbol" pitchFamily="18" charset="2"/>
              </a:rPr>
              <a:t>flow must be turned horizontal again, so </a:t>
            </a:r>
            <a:r>
              <a:rPr lang="en-US" altLang="en-US" sz="2000" b="1" dirty="0" smtClean="0">
                <a:solidFill>
                  <a:srgbClr val="003399"/>
                </a:solidFill>
                <a:latin typeface="Symbol" panose="05050102010706020507" pitchFamily="18" charset="2"/>
                <a:sym typeface="Symbol" pitchFamily="18" charset="2"/>
              </a:rPr>
              <a:t>d</a:t>
            </a:r>
            <a:r>
              <a:rPr lang="en-US" altLang="en-US" sz="2000" b="1" baseline="-25000" dirty="0" smtClean="0">
                <a:solidFill>
                  <a:srgbClr val="003399"/>
                </a:solidFill>
                <a:sym typeface="Symbol" pitchFamily="18" charset="2"/>
              </a:rPr>
              <a:t>2</a:t>
            </a:r>
            <a:r>
              <a:rPr lang="en-US" altLang="en-US" sz="2000" b="1" dirty="0" smtClean="0">
                <a:solidFill>
                  <a:srgbClr val="003399"/>
                </a:solidFill>
                <a:sym typeface="Symbol" pitchFamily="18" charset="2"/>
              </a:rPr>
              <a:t>=</a:t>
            </a:r>
            <a:r>
              <a:rPr lang="en-US" altLang="en-US" sz="2000" b="1" dirty="0" smtClean="0">
                <a:solidFill>
                  <a:srgbClr val="003399"/>
                </a:solidFill>
                <a:latin typeface="Symbol" panose="05050102010706020507" pitchFamily="18" charset="2"/>
                <a:sym typeface="Symbol" pitchFamily="18" charset="2"/>
              </a:rPr>
              <a:t>d</a:t>
            </a:r>
            <a:r>
              <a:rPr lang="en-US" altLang="en-US" sz="2000" b="1" baseline="-25000" dirty="0" smtClean="0">
                <a:solidFill>
                  <a:srgbClr val="003399"/>
                </a:solidFill>
                <a:sym typeface="Symbol" pitchFamily="18" charset="2"/>
              </a:rPr>
              <a:t>1 </a:t>
            </a:r>
            <a:r>
              <a:rPr lang="en-US" altLang="en-US" sz="2000" b="1" dirty="0">
                <a:solidFill>
                  <a:srgbClr val="003399"/>
                </a:solidFill>
                <a:sym typeface="Symbol" pitchFamily="18" charset="2"/>
              </a:rPr>
              <a:t>=17</a:t>
            </a:r>
            <a:r>
              <a:rPr lang="en-US" altLang="en-US" sz="2000" b="1" dirty="0">
                <a:solidFill>
                  <a:srgbClr val="003399"/>
                </a:solidFill>
                <a:cs typeface="Times New Roman" pitchFamily="18" charset="0"/>
                <a:sym typeface="Symbol" pitchFamily="18" charset="2"/>
              </a:rPr>
              <a:t>°</a:t>
            </a:r>
            <a:endParaRPr lang="en-US" altLang="en-US" sz="2000" b="1" dirty="0">
              <a:solidFill>
                <a:srgbClr val="003399"/>
              </a:solidFill>
              <a:sym typeface="Symbol" pitchFamily="18" charset="2"/>
            </a:endParaRPr>
          </a:p>
        </p:txBody>
      </p:sp>
      <p:graphicFrame>
        <p:nvGraphicFramePr>
          <p:cNvPr id="59" name="Object 17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759362"/>
              </p:ext>
            </p:extLst>
          </p:nvPr>
        </p:nvGraphicFramePr>
        <p:xfrm>
          <a:off x="1812925" y="4306888"/>
          <a:ext cx="1187450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7" name="Equation" r:id="rId11" imgW="723600" imgH="228600" progId="Equation.DSMT4">
                  <p:embed/>
                </p:oleObj>
              </mc:Choice>
              <mc:Fallback>
                <p:oleObj name="Equation" r:id="rId11" imgW="7236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2925" y="4306888"/>
                        <a:ext cx="1187450" cy="363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6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0" name="Group 344"/>
          <p:cNvGrpSpPr>
            <a:grpSpLocks/>
          </p:cNvGrpSpPr>
          <p:nvPr/>
        </p:nvGrpSpPr>
        <p:grpSpPr bwMode="auto">
          <a:xfrm>
            <a:off x="1" y="4539780"/>
            <a:ext cx="6054148" cy="645738"/>
            <a:chOff x="0" y="3241"/>
            <a:chExt cx="4195" cy="461"/>
          </a:xfrm>
        </p:grpSpPr>
        <p:sp>
          <p:nvSpPr>
            <p:cNvPr id="61" name="Rectangle 341"/>
            <p:cNvSpPr>
              <a:spLocks noChangeArrowheads="1"/>
            </p:cNvSpPr>
            <p:nvPr/>
          </p:nvSpPr>
          <p:spPr bwMode="auto">
            <a:xfrm>
              <a:off x="2478" y="3390"/>
              <a:ext cx="216" cy="276"/>
            </a:xfrm>
            <a:prstGeom prst="rect">
              <a:avLst/>
            </a:prstGeom>
            <a:solidFill>
              <a:srgbClr val="FFFF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2" name="Group 190"/>
            <p:cNvGrpSpPr>
              <a:grpSpLocks/>
            </p:cNvGrpSpPr>
            <p:nvPr/>
          </p:nvGrpSpPr>
          <p:grpSpPr bwMode="auto">
            <a:xfrm>
              <a:off x="0" y="3241"/>
              <a:ext cx="4195" cy="461"/>
              <a:chOff x="0" y="3301"/>
              <a:chExt cx="4195" cy="461"/>
            </a:xfrm>
          </p:grpSpPr>
          <p:grpSp>
            <p:nvGrpSpPr>
              <p:cNvPr id="63" name="Group 185"/>
              <p:cNvGrpSpPr>
                <a:grpSpLocks/>
              </p:cNvGrpSpPr>
              <p:nvPr/>
            </p:nvGrpSpPr>
            <p:grpSpPr bwMode="auto">
              <a:xfrm>
                <a:off x="1570" y="3438"/>
                <a:ext cx="2625" cy="288"/>
                <a:chOff x="1570" y="3438"/>
                <a:chExt cx="2625" cy="288"/>
              </a:xfrm>
            </p:grpSpPr>
            <p:sp>
              <p:nvSpPr>
                <p:cNvPr id="65" name="Rectangle 110"/>
                <p:cNvSpPr>
                  <a:spLocks noChangeArrowheads="1"/>
                </p:cNvSpPr>
                <p:nvPr/>
              </p:nvSpPr>
              <p:spPr bwMode="auto">
                <a:xfrm>
                  <a:off x="3763" y="3438"/>
                  <a:ext cx="432" cy="288"/>
                </a:xfrm>
                <a:prstGeom prst="rect">
                  <a:avLst/>
                </a:prstGeom>
                <a:solidFill>
                  <a:srgbClr val="FFFF66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aphicFrame>
              <p:nvGraphicFramePr>
                <p:cNvPr id="66" name="Object 96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2461887196"/>
                    </p:ext>
                  </p:extLst>
                </p:nvPr>
              </p:nvGraphicFramePr>
              <p:xfrm>
                <a:off x="1570" y="3440"/>
                <a:ext cx="2584" cy="275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108" name="Equation" r:id="rId13" imgW="2273040" imgH="241200" progId="Equation.DSMT4">
                        <p:embed/>
                      </p:oleObj>
                    </mc:Choice>
                    <mc:Fallback>
                      <p:oleObj name="Equation" r:id="rId13" imgW="2273040" imgH="241200" progId="Equation.DSMT4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4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570" y="3440"/>
                              <a:ext cx="2584" cy="275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66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rgbClr val="808080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sp>
            <p:nvSpPr>
              <p:cNvPr id="64" name="Rectangle 180"/>
              <p:cNvSpPr>
                <a:spLocks noChangeArrowheads="1"/>
              </p:cNvSpPr>
              <p:nvPr/>
            </p:nvSpPr>
            <p:spPr bwMode="auto">
              <a:xfrm>
                <a:off x="0" y="3301"/>
                <a:ext cx="1323" cy="4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altLang="en-US" dirty="0">
                    <a:solidFill>
                      <a:srgbClr val="003399"/>
                    </a:solidFill>
                  </a:rPr>
                  <a:t>M</a:t>
                </a:r>
                <a:r>
                  <a:rPr lang="en-US" altLang="en-US" baseline="-25000" dirty="0">
                    <a:solidFill>
                      <a:srgbClr val="003399"/>
                    </a:solidFill>
                  </a:rPr>
                  <a:t>2</a:t>
                </a:r>
                <a:r>
                  <a:rPr lang="en-US" altLang="en-US" dirty="0">
                    <a:solidFill>
                      <a:srgbClr val="003399"/>
                    </a:solidFill>
                  </a:rPr>
                  <a:t>=2.29</a:t>
                </a:r>
                <a:br>
                  <a:rPr lang="en-US" altLang="en-US" dirty="0">
                    <a:solidFill>
                      <a:srgbClr val="003399"/>
                    </a:solidFill>
                  </a:rPr>
                </a:br>
                <a:r>
                  <a:rPr lang="en-US" altLang="zh-CN" dirty="0" smtClean="0">
                    <a:solidFill>
                      <a:srgbClr val="003399"/>
                    </a:solidFill>
                  </a:rPr>
                  <a:t>table or Eq.</a:t>
                </a:r>
                <a:endParaRPr lang="en-US" altLang="en-US" sz="1700" dirty="0">
                  <a:solidFill>
                    <a:srgbClr val="003399"/>
                  </a:solidFill>
                </a:endParaRPr>
              </a:p>
            </p:txBody>
          </p:sp>
        </p:grpSp>
      </p:grpSp>
      <p:grpSp>
        <p:nvGrpSpPr>
          <p:cNvPr id="67" name="Group 195"/>
          <p:cNvGrpSpPr>
            <a:grpSpLocks/>
          </p:cNvGrpSpPr>
          <p:nvPr/>
        </p:nvGrpSpPr>
        <p:grpSpPr bwMode="auto">
          <a:xfrm>
            <a:off x="127000" y="5481078"/>
            <a:ext cx="5644285" cy="393606"/>
            <a:chOff x="88" y="3913"/>
            <a:chExt cx="3911" cy="281"/>
          </a:xfrm>
        </p:grpSpPr>
        <p:graphicFrame>
          <p:nvGraphicFramePr>
            <p:cNvPr id="68" name="Object 182"/>
            <p:cNvGraphicFramePr>
              <a:graphicFrameLocks noChangeAspect="1"/>
            </p:cNvGraphicFramePr>
            <p:nvPr/>
          </p:nvGraphicFramePr>
          <p:xfrm>
            <a:off x="1605" y="3919"/>
            <a:ext cx="2394" cy="2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09" name="Equation" r:id="rId15" imgW="2108160" imgH="241200" progId="Equation.3">
                    <p:embed/>
                  </p:oleObj>
                </mc:Choice>
                <mc:Fallback>
                  <p:oleObj name="Equation" r:id="rId15" imgW="2108160" imgH="241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05" y="3919"/>
                          <a:ext cx="2394" cy="2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66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9" name="Rectangle 183"/>
            <p:cNvSpPr>
              <a:spLocks noChangeArrowheads="1"/>
            </p:cNvSpPr>
            <p:nvPr/>
          </p:nvSpPr>
          <p:spPr bwMode="auto">
            <a:xfrm>
              <a:off x="88" y="3913"/>
              <a:ext cx="1655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altLang="en-US" dirty="0">
                  <a:solidFill>
                    <a:srgbClr val="003399"/>
                  </a:solidFill>
                </a:rPr>
                <a:t>with M</a:t>
              </a:r>
              <a:r>
                <a:rPr lang="en-US" altLang="en-US" baseline="-25000" dirty="0">
                  <a:solidFill>
                    <a:srgbClr val="003399"/>
                  </a:solidFill>
                </a:rPr>
                <a:t>2n</a:t>
              </a:r>
              <a:r>
                <a:rPr lang="en-US" altLang="en-US" dirty="0">
                  <a:solidFill>
                    <a:srgbClr val="003399"/>
                  </a:solidFill>
                </a:rPr>
                <a:t>, B or </a:t>
              </a:r>
              <a:r>
                <a:rPr lang="en-US" altLang="en-US" dirty="0" err="1">
                  <a:solidFill>
                    <a:srgbClr val="003399"/>
                  </a:solidFill>
                </a:rPr>
                <a:t>eqs</a:t>
              </a:r>
              <a:r>
                <a:rPr lang="en-US" altLang="en-US" dirty="0">
                  <a:solidFill>
                    <a:srgbClr val="003399"/>
                  </a:solidFill>
                </a:rPr>
                <a:t>.</a:t>
              </a:r>
            </a:p>
          </p:txBody>
        </p:sp>
      </p:grpSp>
      <p:graphicFrame>
        <p:nvGraphicFramePr>
          <p:cNvPr id="70" name="Object 18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5103058"/>
              </p:ext>
            </p:extLst>
          </p:nvPr>
        </p:nvGraphicFramePr>
        <p:xfrm>
          <a:off x="2413000" y="5111750"/>
          <a:ext cx="404177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0" name="Equation" r:id="rId17" imgW="2463480" imgH="241200" progId="Equation.DSMT4">
                  <p:embed/>
                </p:oleObj>
              </mc:Choice>
              <mc:Fallback>
                <p:oleObj name="Equation" r:id="rId17" imgW="246348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0" y="5111750"/>
                        <a:ext cx="4041775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6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1" name="Group 346"/>
          <p:cNvGrpSpPr>
            <a:grpSpLocks/>
          </p:cNvGrpSpPr>
          <p:nvPr/>
        </p:nvGrpSpPr>
        <p:grpSpPr bwMode="auto">
          <a:xfrm>
            <a:off x="740353" y="5821456"/>
            <a:ext cx="3437659" cy="456640"/>
            <a:chOff x="771" y="4156"/>
            <a:chExt cx="2382" cy="326"/>
          </a:xfrm>
        </p:grpSpPr>
        <p:sp>
          <p:nvSpPr>
            <p:cNvPr id="72" name="Rectangle 343"/>
            <p:cNvSpPr>
              <a:spLocks noChangeArrowheads="1"/>
            </p:cNvSpPr>
            <p:nvPr/>
          </p:nvSpPr>
          <p:spPr bwMode="auto">
            <a:xfrm>
              <a:off x="774" y="4170"/>
              <a:ext cx="276" cy="312"/>
            </a:xfrm>
            <a:prstGeom prst="rect">
              <a:avLst/>
            </a:prstGeom>
            <a:solidFill>
              <a:srgbClr val="FFFF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3" name="Group 194"/>
            <p:cNvGrpSpPr>
              <a:grpSpLocks/>
            </p:cNvGrpSpPr>
            <p:nvPr/>
          </p:nvGrpSpPr>
          <p:grpSpPr bwMode="auto">
            <a:xfrm>
              <a:off x="771" y="4156"/>
              <a:ext cx="2382" cy="317"/>
              <a:chOff x="771" y="4156"/>
              <a:chExt cx="2382" cy="317"/>
            </a:xfrm>
          </p:grpSpPr>
          <p:sp>
            <p:nvSpPr>
              <p:cNvPr id="74" name="Rectangle 181"/>
              <p:cNvSpPr>
                <a:spLocks noChangeArrowheads="1"/>
              </p:cNvSpPr>
              <p:nvPr/>
            </p:nvSpPr>
            <p:spPr bwMode="auto">
              <a:xfrm>
                <a:off x="2664" y="4170"/>
                <a:ext cx="480" cy="288"/>
              </a:xfrm>
              <a:prstGeom prst="rect">
                <a:avLst/>
              </a:prstGeom>
              <a:solidFill>
                <a:srgbClr val="FFFF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aphicFrame>
            <p:nvGraphicFramePr>
              <p:cNvPr id="75" name="Object 189"/>
              <p:cNvGraphicFramePr>
                <a:graphicFrameLocks noChangeAspect="1"/>
              </p:cNvGraphicFramePr>
              <p:nvPr/>
            </p:nvGraphicFramePr>
            <p:xfrm>
              <a:off x="771" y="4156"/>
              <a:ext cx="2382" cy="31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11" name="Equation" r:id="rId19" imgW="2095200" imgH="279360" progId="Equation.3">
                      <p:embed/>
                    </p:oleObj>
                  </mc:Choice>
                  <mc:Fallback>
                    <p:oleObj name="Equation" r:id="rId19" imgW="2095200" imgH="27936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771" y="4156"/>
                            <a:ext cx="2382" cy="31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66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76" name="Group 347"/>
          <p:cNvGrpSpPr>
            <a:grpSpLocks/>
          </p:cNvGrpSpPr>
          <p:nvPr/>
        </p:nvGrpSpPr>
        <p:grpSpPr bwMode="auto">
          <a:xfrm>
            <a:off x="4632614" y="5815853"/>
            <a:ext cx="3610841" cy="437029"/>
            <a:chOff x="3210" y="4152"/>
            <a:chExt cx="2502" cy="312"/>
          </a:xfrm>
        </p:grpSpPr>
        <p:sp>
          <p:nvSpPr>
            <p:cNvPr id="77" name="Rectangle 345"/>
            <p:cNvSpPr>
              <a:spLocks noChangeArrowheads="1"/>
            </p:cNvSpPr>
            <p:nvPr/>
          </p:nvSpPr>
          <p:spPr bwMode="auto">
            <a:xfrm>
              <a:off x="3210" y="4152"/>
              <a:ext cx="276" cy="312"/>
            </a:xfrm>
            <a:prstGeom prst="rect">
              <a:avLst/>
            </a:prstGeom>
            <a:solidFill>
              <a:srgbClr val="FFFF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8" name="Group 193"/>
            <p:cNvGrpSpPr>
              <a:grpSpLocks/>
            </p:cNvGrpSpPr>
            <p:nvPr/>
          </p:nvGrpSpPr>
          <p:grpSpPr bwMode="auto">
            <a:xfrm>
              <a:off x="3230" y="4170"/>
              <a:ext cx="2482" cy="288"/>
              <a:chOff x="3230" y="4170"/>
              <a:chExt cx="2482" cy="288"/>
            </a:xfrm>
          </p:grpSpPr>
          <p:sp>
            <p:nvSpPr>
              <p:cNvPr id="79" name="Rectangle 192"/>
              <p:cNvSpPr>
                <a:spLocks noChangeArrowheads="1"/>
              </p:cNvSpPr>
              <p:nvPr/>
            </p:nvSpPr>
            <p:spPr bwMode="auto">
              <a:xfrm>
                <a:off x="4992" y="4170"/>
                <a:ext cx="720" cy="288"/>
              </a:xfrm>
              <a:prstGeom prst="rect">
                <a:avLst/>
              </a:prstGeom>
              <a:solidFill>
                <a:srgbClr val="FFFF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aphicFrame>
            <p:nvGraphicFramePr>
              <p:cNvPr id="80" name="Object 191"/>
              <p:cNvGraphicFramePr>
                <a:graphicFrameLocks noChangeAspect="1"/>
              </p:cNvGraphicFramePr>
              <p:nvPr/>
            </p:nvGraphicFramePr>
            <p:xfrm>
              <a:off x="3230" y="4178"/>
              <a:ext cx="2481" cy="27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12" name="Equation" r:id="rId21" imgW="2184120" imgH="241200" progId="Equation.3">
                      <p:embed/>
                    </p:oleObj>
                  </mc:Choice>
                  <mc:Fallback>
                    <p:oleObj name="Equation" r:id="rId21" imgW="2184120" imgH="24120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230" y="4178"/>
                            <a:ext cx="2481" cy="274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66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81" name="Group 359"/>
          <p:cNvGrpSpPr>
            <a:grpSpLocks/>
          </p:cNvGrpSpPr>
          <p:nvPr/>
        </p:nvGrpSpPr>
        <p:grpSpPr bwMode="auto">
          <a:xfrm>
            <a:off x="5410200" y="1143000"/>
            <a:ext cx="3456420" cy="1613647"/>
            <a:chOff x="3822" y="1098"/>
            <a:chExt cx="2395" cy="1152"/>
          </a:xfrm>
        </p:grpSpPr>
        <p:sp>
          <p:nvSpPr>
            <p:cNvPr id="82" name="Rectangle 285"/>
            <p:cNvSpPr>
              <a:spLocks noChangeArrowheads="1"/>
            </p:cNvSpPr>
            <p:nvPr/>
          </p:nvSpPr>
          <p:spPr bwMode="auto">
            <a:xfrm>
              <a:off x="5888" y="1484"/>
              <a:ext cx="329" cy="2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900"/>
                <a:t>M</a:t>
              </a:r>
              <a:r>
                <a:rPr lang="en-US" altLang="en-US" sz="1900" baseline="-25000"/>
                <a:t>3</a:t>
              </a:r>
            </a:p>
          </p:txBody>
        </p:sp>
        <p:grpSp>
          <p:nvGrpSpPr>
            <p:cNvPr id="83" name="Group 358"/>
            <p:cNvGrpSpPr>
              <a:grpSpLocks/>
            </p:cNvGrpSpPr>
            <p:nvPr/>
          </p:nvGrpSpPr>
          <p:grpSpPr bwMode="auto">
            <a:xfrm>
              <a:off x="3822" y="1098"/>
              <a:ext cx="2292" cy="1152"/>
              <a:chOff x="3822" y="1098"/>
              <a:chExt cx="2292" cy="1152"/>
            </a:xfrm>
          </p:grpSpPr>
          <p:sp>
            <p:nvSpPr>
              <p:cNvPr id="84" name="Line 309"/>
              <p:cNvSpPr>
                <a:spLocks noChangeShapeType="1"/>
              </p:cNvSpPr>
              <p:nvPr/>
            </p:nvSpPr>
            <p:spPr bwMode="auto">
              <a:xfrm rot="2821282" flipH="1">
                <a:off x="5082" y="1561"/>
                <a:ext cx="139" cy="6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" name="Rectangle 310"/>
              <p:cNvSpPr>
                <a:spLocks noChangeArrowheads="1"/>
              </p:cNvSpPr>
              <p:nvPr/>
            </p:nvSpPr>
            <p:spPr bwMode="auto">
              <a:xfrm>
                <a:off x="4982" y="1574"/>
                <a:ext cx="329" cy="2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sz="1900"/>
                  <a:t>M</a:t>
                </a:r>
                <a:r>
                  <a:rPr lang="en-US" altLang="en-US" sz="1900" baseline="-25000"/>
                  <a:t>2</a:t>
                </a:r>
              </a:p>
            </p:txBody>
          </p:sp>
          <p:sp>
            <p:nvSpPr>
              <p:cNvPr id="86" name="Rectangle 311"/>
              <p:cNvSpPr>
                <a:spLocks noChangeArrowheads="1"/>
              </p:cNvSpPr>
              <p:nvPr/>
            </p:nvSpPr>
            <p:spPr bwMode="auto">
              <a:xfrm>
                <a:off x="3858" y="1374"/>
                <a:ext cx="627" cy="2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1900"/>
                  <a:t>M</a:t>
                </a:r>
                <a:r>
                  <a:rPr lang="en-US" altLang="en-US" sz="1900" baseline="-25000"/>
                  <a:t>1</a:t>
                </a:r>
                <a:r>
                  <a:rPr lang="en-US" altLang="en-US" sz="1900"/>
                  <a:t>=3.2</a:t>
                </a:r>
              </a:p>
            </p:txBody>
          </p:sp>
          <p:sp>
            <p:nvSpPr>
              <p:cNvPr id="87" name="Freeform 312"/>
              <p:cNvSpPr>
                <a:spLocks/>
              </p:cNvSpPr>
              <p:nvPr/>
            </p:nvSpPr>
            <p:spPr bwMode="auto">
              <a:xfrm>
                <a:off x="3822" y="1098"/>
                <a:ext cx="1525" cy="383"/>
              </a:xfrm>
              <a:custGeom>
                <a:avLst/>
                <a:gdLst>
                  <a:gd name="T0" fmla="*/ 1 w 1297"/>
                  <a:gd name="T1" fmla="*/ 0 h 253"/>
                  <a:gd name="T2" fmla="*/ 0 w 1297"/>
                  <a:gd name="T3" fmla="*/ 96 h 253"/>
                  <a:gd name="T4" fmla="*/ 709 w 1297"/>
                  <a:gd name="T5" fmla="*/ 96 h 253"/>
                  <a:gd name="T6" fmla="*/ 1296 w 1297"/>
                  <a:gd name="T7" fmla="*/ 253 h 253"/>
                  <a:gd name="T8" fmla="*/ 1297 w 1297"/>
                  <a:gd name="T9" fmla="*/ 0 h 2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97" h="253">
                    <a:moveTo>
                      <a:pt x="1" y="0"/>
                    </a:moveTo>
                    <a:lnTo>
                      <a:pt x="0" y="96"/>
                    </a:lnTo>
                    <a:lnTo>
                      <a:pt x="709" y="96"/>
                    </a:lnTo>
                    <a:lnTo>
                      <a:pt x="1296" y="253"/>
                    </a:lnTo>
                    <a:lnTo>
                      <a:pt x="1297" y="0"/>
                    </a:lnTo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28575" cmpd="sng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" name="Freeform 313"/>
              <p:cNvSpPr>
                <a:spLocks/>
              </p:cNvSpPr>
              <p:nvPr/>
            </p:nvSpPr>
            <p:spPr bwMode="auto">
              <a:xfrm>
                <a:off x="3822" y="1244"/>
                <a:ext cx="1524" cy="237"/>
              </a:xfrm>
              <a:custGeom>
                <a:avLst/>
                <a:gdLst>
                  <a:gd name="T0" fmla="*/ 0 w 1296"/>
                  <a:gd name="T1" fmla="*/ 0 h 157"/>
                  <a:gd name="T2" fmla="*/ 709 w 1296"/>
                  <a:gd name="T3" fmla="*/ 0 h 157"/>
                  <a:gd name="T4" fmla="*/ 1296 w 1296"/>
                  <a:gd name="T5" fmla="*/ 157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96" h="157">
                    <a:moveTo>
                      <a:pt x="0" y="0"/>
                    </a:moveTo>
                    <a:lnTo>
                      <a:pt x="709" y="0"/>
                    </a:lnTo>
                    <a:lnTo>
                      <a:pt x="1296" y="157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" name="Rectangle 314"/>
              <p:cNvSpPr>
                <a:spLocks noChangeArrowheads="1"/>
              </p:cNvSpPr>
              <p:nvPr/>
            </p:nvSpPr>
            <p:spPr bwMode="auto">
              <a:xfrm>
                <a:off x="3823" y="2148"/>
                <a:ext cx="1925" cy="102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0" name="Freeform 315"/>
              <p:cNvSpPr>
                <a:spLocks/>
              </p:cNvSpPr>
              <p:nvPr/>
            </p:nvSpPr>
            <p:spPr bwMode="auto">
              <a:xfrm>
                <a:off x="3823" y="2148"/>
                <a:ext cx="1911" cy="2"/>
              </a:xfrm>
              <a:custGeom>
                <a:avLst/>
                <a:gdLst>
                  <a:gd name="T0" fmla="*/ 0 w 1692"/>
                  <a:gd name="T1" fmla="*/ 0 h 1"/>
                  <a:gd name="T2" fmla="*/ 1692 w 1692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692" h="1">
                    <a:moveTo>
                      <a:pt x="0" y="0"/>
                    </a:moveTo>
                    <a:lnTo>
                      <a:pt x="1692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" name="Line 316"/>
              <p:cNvSpPr>
                <a:spLocks noChangeShapeType="1"/>
              </p:cNvSpPr>
              <p:nvPr/>
            </p:nvSpPr>
            <p:spPr bwMode="auto">
              <a:xfrm>
                <a:off x="4672" y="1270"/>
                <a:ext cx="534" cy="869"/>
              </a:xfrm>
              <a:prstGeom prst="line">
                <a:avLst/>
              </a:prstGeom>
              <a:noFill/>
              <a:ln w="28575">
                <a:solidFill>
                  <a:srgbClr val="99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" name="Line 317"/>
              <p:cNvSpPr>
                <a:spLocks noChangeShapeType="1"/>
              </p:cNvSpPr>
              <p:nvPr/>
            </p:nvSpPr>
            <p:spPr bwMode="auto">
              <a:xfrm>
                <a:off x="4351" y="1626"/>
                <a:ext cx="28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" name="Line 318"/>
              <p:cNvSpPr>
                <a:spLocks noChangeShapeType="1"/>
              </p:cNvSpPr>
              <p:nvPr/>
            </p:nvSpPr>
            <p:spPr bwMode="auto">
              <a:xfrm>
                <a:off x="4623" y="1251"/>
                <a:ext cx="711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" name="Text Box 319"/>
              <p:cNvSpPr txBox="1">
                <a:spLocks noChangeArrowheads="1"/>
              </p:cNvSpPr>
              <p:nvPr/>
            </p:nvSpPr>
            <p:spPr bwMode="auto">
              <a:xfrm>
                <a:off x="5084" y="1186"/>
                <a:ext cx="648" cy="2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altLang="en-US" sz="2000" dirty="0" smtClean="0">
                    <a:latin typeface="Symbol" panose="05050102010706020507" pitchFamily="18" charset="2"/>
                    <a:sym typeface="Symbol" pitchFamily="18" charset="2"/>
                  </a:rPr>
                  <a:t>d</a:t>
                </a:r>
                <a:r>
                  <a:rPr lang="en-US" altLang="en-US" sz="2000" baseline="-25000" dirty="0" smtClean="0">
                    <a:sym typeface="Symbol" pitchFamily="18" charset="2"/>
                  </a:rPr>
                  <a:t>1</a:t>
                </a:r>
                <a:r>
                  <a:rPr lang="en-US" altLang="en-US" sz="2000" dirty="0" smtClean="0">
                    <a:sym typeface="Symbol" pitchFamily="18" charset="2"/>
                  </a:rPr>
                  <a:t>=17</a:t>
                </a:r>
                <a:r>
                  <a:rPr lang="en-US" altLang="en-US" sz="2000" dirty="0">
                    <a:cs typeface="Times New Roman" pitchFamily="18" charset="0"/>
                    <a:sym typeface="Symbol" pitchFamily="18" charset="2"/>
                  </a:rPr>
                  <a:t>°</a:t>
                </a:r>
                <a:endParaRPr lang="en-US" altLang="en-US" sz="2000" baseline="-25000" dirty="0"/>
              </a:p>
            </p:txBody>
          </p:sp>
          <p:sp>
            <p:nvSpPr>
              <p:cNvPr id="95" name="Freeform 320"/>
              <p:cNvSpPr>
                <a:spLocks/>
              </p:cNvSpPr>
              <p:nvPr/>
            </p:nvSpPr>
            <p:spPr bwMode="auto">
              <a:xfrm>
                <a:off x="5008" y="1243"/>
                <a:ext cx="50" cy="113"/>
              </a:xfrm>
              <a:custGeom>
                <a:avLst/>
                <a:gdLst>
                  <a:gd name="T0" fmla="*/ 0 w 50"/>
                  <a:gd name="T1" fmla="*/ 113 h 113"/>
                  <a:gd name="T2" fmla="*/ 44 w 50"/>
                  <a:gd name="T3" fmla="*/ 47 h 113"/>
                  <a:gd name="T4" fmla="*/ 50 w 50"/>
                  <a:gd name="T5" fmla="*/ 0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0" h="113">
                    <a:moveTo>
                      <a:pt x="0" y="113"/>
                    </a:moveTo>
                    <a:lnTo>
                      <a:pt x="44" y="47"/>
                    </a:lnTo>
                    <a:lnTo>
                      <a:pt x="50" y="0"/>
                    </a:ln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" name="Freeform 321"/>
              <p:cNvSpPr>
                <a:spLocks/>
              </p:cNvSpPr>
              <p:nvPr/>
            </p:nvSpPr>
            <p:spPr bwMode="auto">
              <a:xfrm>
                <a:off x="5004" y="1908"/>
                <a:ext cx="72" cy="242"/>
              </a:xfrm>
              <a:custGeom>
                <a:avLst/>
                <a:gdLst>
                  <a:gd name="T0" fmla="*/ 72 w 72"/>
                  <a:gd name="T1" fmla="*/ 0 h 242"/>
                  <a:gd name="T2" fmla="*/ 12 w 72"/>
                  <a:gd name="T3" fmla="*/ 96 h 242"/>
                  <a:gd name="T4" fmla="*/ 2 w 72"/>
                  <a:gd name="T5" fmla="*/ 242 h 2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2" h="242">
                    <a:moveTo>
                      <a:pt x="72" y="0"/>
                    </a:moveTo>
                    <a:cubicBezTo>
                      <a:pt x="62" y="16"/>
                      <a:pt x="24" y="56"/>
                      <a:pt x="12" y="96"/>
                    </a:cubicBezTo>
                    <a:cubicBezTo>
                      <a:pt x="0" y="136"/>
                      <a:pt x="4" y="212"/>
                      <a:pt x="2" y="242"/>
                    </a:cubicBez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" name="Rectangle 322"/>
              <p:cNvSpPr>
                <a:spLocks noChangeArrowheads="1"/>
              </p:cNvSpPr>
              <p:nvPr/>
            </p:nvSpPr>
            <p:spPr bwMode="auto">
              <a:xfrm>
                <a:off x="4972" y="1903"/>
                <a:ext cx="242" cy="26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b="1" dirty="0" smtClean="0">
                    <a:solidFill>
                      <a:srgbClr val="993300"/>
                    </a:solidFill>
                    <a:latin typeface="Symbol" panose="05050102010706020507" pitchFamily="18" charset="2"/>
                    <a:sym typeface="Symbol" pitchFamily="18" charset="2"/>
                  </a:rPr>
                  <a:t>q</a:t>
                </a:r>
                <a:r>
                  <a:rPr lang="en-US" altLang="en-US" b="1" baseline="-25000" dirty="0" smtClean="0">
                    <a:solidFill>
                      <a:srgbClr val="993300"/>
                    </a:solidFill>
                    <a:sym typeface="Symbol" pitchFamily="18" charset="2"/>
                  </a:rPr>
                  <a:t>i</a:t>
                </a:r>
                <a:endParaRPr lang="en-US" altLang="en-US" b="1" baseline="-25000" dirty="0">
                  <a:solidFill>
                    <a:srgbClr val="993300"/>
                  </a:solidFill>
                  <a:sym typeface="Symbol" pitchFamily="18" charset="2"/>
                </a:endParaRPr>
              </a:p>
            </p:txBody>
          </p:sp>
          <p:sp>
            <p:nvSpPr>
              <p:cNvPr id="98" name="Line 323"/>
              <p:cNvSpPr>
                <a:spLocks noChangeShapeType="1"/>
              </p:cNvSpPr>
              <p:nvPr/>
            </p:nvSpPr>
            <p:spPr bwMode="auto">
              <a:xfrm>
                <a:off x="5970" y="1794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" name="Line 324"/>
              <p:cNvSpPr>
                <a:spLocks noChangeShapeType="1"/>
              </p:cNvSpPr>
              <p:nvPr/>
            </p:nvSpPr>
            <p:spPr bwMode="auto">
              <a:xfrm flipV="1">
                <a:off x="5214" y="1644"/>
                <a:ext cx="648" cy="492"/>
              </a:xfrm>
              <a:prstGeom prst="line">
                <a:avLst/>
              </a:prstGeom>
              <a:noFill/>
              <a:ln w="19050">
                <a:solidFill>
                  <a:srgbClr val="99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" name="Rectangle 325"/>
              <p:cNvSpPr>
                <a:spLocks noChangeArrowheads="1"/>
              </p:cNvSpPr>
              <p:nvPr/>
            </p:nvSpPr>
            <p:spPr bwMode="auto">
              <a:xfrm>
                <a:off x="5376" y="1915"/>
                <a:ext cx="342" cy="26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altLang="en-US" b="1" dirty="0" err="1" smtClean="0">
                    <a:solidFill>
                      <a:srgbClr val="993300"/>
                    </a:solidFill>
                    <a:latin typeface="Symbol" panose="05050102010706020507" pitchFamily="18" charset="2"/>
                    <a:sym typeface="Symbol" pitchFamily="18" charset="2"/>
                  </a:rPr>
                  <a:t>q</a:t>
                </a:r>
                <a:r>
                  <a:rPr lang="en-US" altLang="en-US" b="1" baseline="-25000" dirty="0" err="1" smtClean="0">
                    <a:solidFill>
                      <a:srgbClr val="993300"/>
                    </a:solidFill>
                    <a:sym typeface="Symbol" pitchFamily="18" charset="2"/>
                  </a:rPr>
                  <a:t>r</a:t>
                </a:r>
                <a:endParaRPr lang="en-US" altLang="en-US" b="1" baseline="-25000" dirty="0">
                  <a:solidFill>
                    <a:srgbClr val="993300"/>
                  </a:solidFill>
                  <a:sym typeface="Symbol" pitchFamily="18" charset="2"/>
                </a:endParaRPr>
              </a:p>
            </p:txBody>
          </p:sp>
          <p:sp>
            <p:nvSpPr>
              <p:cNvPr id="101" name="Freeform 326"/>
              <p:cNvSpPr>
                <a:spLocks/>
              </p:cNvSpPr>
              <p:nvPr/>
            </p:nvSpPr>
            <p:spPr bwMode="auto">
              <a:xfrm>
                <a:off x="5322" y="2052"/>
                <a:ext cx="42" cy="96"/>
              </a:xfrm>
              <a:custGeom>
                <a:avLst/>
                <a:gdLst>
                  <a:gd name="T0" fmla="*/ 0 w 42"/>
                  <a:gd name="T1" fmla="*/ 0 h 96"/>
                  <a:gd name="T2" fmla="*/ 36 w 42"/>
                  <a:gd name="T3" fmla="*/ 48 h 96"/>
                  <a:gd name="T4" fmla="*/ 36 w 42"/>
                  <a:gd name="T5" fmla="*/ 96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2" h="96">
                    <a:moveTo>
                      <a:pt x="0" y="0"/>
                    </a:moveTo>
                    <a:cubicBezTo>
                      <a:pt x="15" y="16"/>
                      <a:pt x="30" y="32"/>
                      <a:pt x="36" y="48"/>
                    </a:cubicBezTo>
                    <a:cubicBezTo>
                      <a:pt x="42" y="64"/>
                      <a:pt x="39" y="80"/>
                      <a:pt x="36" y="96"/>
                    </a:cubicBez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" name="Rectangle 327"/>
              <p:cNvSpPr>
                <a:spLocks noChangeArrowheads="1"/>
              </p:cNvSpPr>
              <p:nvPr/>
            </p:nvSpPr>
            <p:spPr bwMode="auto">
              <a:xfrm>
                <a:off x="3900" y="1620"/>
                <a:ext cx="840" cy="2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1900"/>
                  <a:t>p</a:t>
                </a:r>
                <a:r>
                  <a:rPr lang="en-US" altLang="en-US" sz="1900" baseline="-25000"/>
                  <a:t>1</a:t>
                </a:r>
                <a:r>
                  <a:rPr lang="en-US" altLang="en-US" sz="1900"/>
                  <a:t>=25 psia</a:t>
                </a:r>
              </a:p>
            </p:txBody>
          </p:sp>
          <p:sp>
            <p:nvSpPr>
              <p:cNvPr id="103" name="Rectangle 328"/>
              <p:cNvSpPr>
                <a:spLocks noChangeArrowheads="1"/>
              </p:cNvSpPr>
              <p:nvPr/>
            </p:nvSpPr>
            <p:spPr bwMode="auto">
              <a:xfrm>
                <a:off x="4456" y="1269"/>
                <a:ext cx="526" cy="2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sz="1600" dirty="0">
                    <a:sym typeface="Symbol" pitchFamily="18" charset="2"/>
                  </a:rPr>
                  <a:t>33</a:t>
                </a:r>
                <a:r>
                  <a:rPr lang="en-US" altLang="en-US" sz="1600" dirty="0" smtClean="0">
                    <a:cs typeface="Times New Roman" pitchFamily="18" charset="0"/>
                    <a:sym typeface="Symbol" pitchFamily="18" charset="2"/>
                  </a:rPr>
                  <a:t>°</a:t>
                </a:r>
                <a:r>
                  <a:rPr lang="en-US" altLang="en-US" sz="1600" dirty="0" smtClean="0">
                    <a:sym typeface="Symbol" pitchFamily="18" charset="2"/>
                  </a:rPr>
                  <a:t>=</a:t>
                </a:r>
                <a:r>
                  <a:rPr lang="en-US" altLang="en-US" sz="1600" dirty="0" smtClean="0">
                    <a:latin typeface="Symbol" panose="05050102010706020507" pitchFamily="18" charset="2"/>
                    <a:sym typeface="Symbol" pitchFamily="18" charset="2"/>
                  </a:rPr>
                  <a:t>q</a:t>
                </a:r>
                <a:r>
                  <a:rPr lang="en-US" altLang="en-US" sz="1600" baseline="-25000" dirty="0" smtClean="0">
                    <a:sym typeface="Symbol" pitchFamily="18" charset="2"/>
                  </a:rPr>
                  <a:t>1</a:t>
                </a:r>
                <a:endParaRPr lang="en-US" altLang="en-US" sz="1600" baseline="-25000" dirty="0">
                  <a:sym typeface="Symbol" pitchFamily="18" charset="2"/>
                </a:endParaRPr>
              </a:p>
            </p:txBody>
          </p:sp>
          <p:sp>
            <p:nvSpPr>
              <p:cNvPr id="104" name="Freeform 329"/>
              <p:cNvSpPr>
                <a:spLocks/>
              </p:cNvSpPr>
              <p:nvPr/>
            </p:nvSpPr>
            <p:spPr bwMode="auto">
              <a:xfrm>
                <a:off x="4860" y="1266"/>
                <a:ext cx="96" cy="282"/>
              </a:xfrm>
              <a:custGeom>
                <a:avLst/>
                <a:gdLst>
                  <a:gd name="T0" fmla="*/ 72 w 96"/>
                  <a:gd name="T1" fmla="*/ 0 h 282"/>
                  <a:gd name="T2" fmla="*/ 84 w 96"/>
                  <a:gd name="T3" fmla="*/ 162 h 282"/>
                  <a:gd name="T4" fmla="*/ 0 w 96"/>
                  <a:gd name="T5" fmla="*/ 282 h 2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6" h="282">
                    <a:moveTo>
                      <a:pt x="72" y="0"/>
                    </a:moveTo>
                    <a:cubicBezTo>
                      <a:pt x="74" y="27"/>
                      <a:pt x="96" y="115"/>
                      <a:pt x="84" y="162"/>
                    </a:cubicBezTo>
                    <a:cubicBezTo>
                      <a:pt x="72" y="209"/>
                      <a:pt x="17" y="257"/>
                      <a:pt x="0" y="282"/>
                    </a:cubicBezTo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05" name="Rectangle 330"/>
          <p:cNvSpPr>
            <a:spLocks noChangeArrowheads="1"/>
          </p:cNvSpPr>
          <p:nvPr/>
        </p:nvSpPr>
        <p:spPr bwMode="auto">
          <a:xfrm>
            <a:off x="199159" y="1776133"/>
            <a:ext cx="4097194" cy="5743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99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9" tIns="45714" rIns="91429" bIns="45714"/>
          <a:lstStyle>
            <a:lvl1pPr marL="382588" indent="-382588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827088" indent="-3175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273175" indent="-2540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82763" indent="-2540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92350" indent="-254000" defTabSz="101917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9550" indent="-2540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6750" indent="-2540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63950" indent="-2540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21150" indent="-254000" defTabSz="1019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>
              <a:spcBef>
                <a:spcPct val="20000"/>
              </a:spcBef>
              <a:buFontTx/>
              <a:buChar char="–"/>
            </a:pPr>
            <a:r>
              <a:rPr lang="en-US" altLang="en-US" sz="2500" b="1" dirty="0">
                <a:solidFill>
                  <a:srgbClr val="993300"/>
                </a:solidFill>
                <a:latin typeface="+mj-lt"/>
                <a:sym typeface="Symbol" pitchFamily="18" charset="2"/>
              </a:rPr>
              <a:t> </a:t>
            </a:r>
            <a:r>
              <a:rPr lang="en-US" altLang="en-US" sz="2500" b="1" dirty="0" smtClean="0">
                <a:solidFill>
                  <a:srgbClr val="993300"/>
                </a:solidFill>
                <a:latin typeface="Symbol" panose="05050102010706020507" pitchFamily="18" charset="2"/>
                <a:sym typeface="Symbol" pitchFamily="18" charset="2"/>
              </a:rPr>
              <a:t>q</a:t>
            </a:r>
            <a:r>
              <a:rPr lang="en-US" altLang="en-US" sz="2500" b="1" baseline="-25000" dirty="0" smtClean="0">
                <a:solidFill>
                  <a:srgbClr val="993300"/>
                </a:solidFill>
                <a:sym typeface="Symbol" pitchFamily="18" charset="2"/>
              </a:rPr>
              <a:t>i</a:t>
            </a:r>
            <a:endParaRPr lang="en-US" altLang="en-US" sz="2500" b="1" baseline="-25000" dirty="0">
              <a:solidFill>
                <a:srgbClr val="993300"/>
              </a:solidFill>
              <a:sym typeface="Symbol" pitchFamily="18" charset="2"/>
            </a:endParaRPr>
          </a:p>
        </p:txBody>
      </p:sp>
      <p:grpSp>
        <p:nvGrpSpPr>
          <p:cNvPr id="106" name="Group 338"/>
          <p:cNvGrpSpPr>
            <a:grpSpLocks/>
          </p:cNvGrpSpPr>
          <p:nvPr/>
        </p:nvGrpSpPr>
        <p:grpSpPr bwMode="auto">
          <a:xfrm>
            <a:off x="1861703" y="1806949"/>
            <a:ext cx="1369580" cy="470647"/>
            <a:chOff x="1290" y="1290"/>
            <a:chExt cx="949" cy="336"/>
          </a:xfrm>
        </p:grpSpPr>
        <p:sp>
          <p:nvSpPr>
            <p:cNvPr id="107" name="Rectangle 335"/>
            <p:cNvSpPr>
              <a:spLocks noChangeArrowheads="1"/>
            </p:cNvSpPr>
            <p:nvPr/>
          </p:nvSpPr>
          <p:spPr bwMode="auto">
            <a:xfrm>
              <a:off x="1290" y="1290"/>
              <a:ext cx="276" cy="312"/>
            </a:xfrm>
            <a:prstGeom prst="rect">
              <a:avLst/>
            </a:prstGeom>
            <a:solidFill>
              <a:srgbClr val="FFFF6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8" name="Group 336"/>
            <p:cNvGrpSpPr>
              <a:grpSpLocks/>
            </p:cNvGrpSpPr>
            <p:nvPr/>
          </p:nvGrpSpPr>
          <p:grpSpPr bwMode="auto">
            <a:xfrm>
              <a:off x="1354" y="1314"/>
              <a:ext cx="885" cy="312"/>
              <a:chOff x="1354" y="1314"/>
              <a:chExt cx="885" cy="312"/>
            </a:xfrm>
          </p:grpSpPr>
          <p:sp>
            <p:nvSpPr>
              <p:cNvPr id="109" name="Rectangle 332"/>
              <p:cNvSpPr>
                <a:spLocks noChangeArrowheads="1"/>
              </p:cNvSpPr>
              <p:nvPr/>
            </p:nvSpPr>
            <p:spPr bwMode="auto">
              <a:xfrm>
                <a:off x="1963" y="1314"/>
                <a:ext cx="276" cy="312"/>
              </a:xfrm>
              <a:prstGeom prst="rect">
                <a:avLst/>
              </a:prstGeom>
              <a:solidFill>
                <a:srgbClr val="FFFF6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aphicFrame>
            <p:nvGraphicFramePr>
              <p:cNvPr id="110" name="Object 331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090733121"/>
                  </p:ext>
                </p:extLst>
              </p:nvPr>
            </p:nvGraphicFramePr>
            <p:xfrm>
              <a:off x="1354" y="1316"/>
              <a:ext cx="866" cy="27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13" name="Equation" r:id="rId23" imgW="761760" imgH="241200" progId="Equation.DSMT4">
                      <p:embed/>
                    </p:oleObj>
                  </mc:Choice>
                  <mc:Fallback>
                    <p:oleObj name="Equation" r:id="rId23" imgW="761760" imgH="24120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4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354" y="1316"/>
                            <a:ext cx="866" cy="274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66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111" name="Rectangle 334"/>
          <p:cNvSpPr>
            <a:spLocks noChangeArrowheads="1"/>
          </p:cNvSpPr>
          <p:nvPr/>
        </p:nvSpPr>
        <p:spPr bwMode="auto">
          <a:xfrm>
            <a:off x="6453909" y="4707872"/>
            <a:ext cx="802409" cy="417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2058" tIns="41029" rIns="82058" bIns="41029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685800" indent="-4000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2200" b="1" dirty="0">
                <a:solidFill>
                  <a:srgbClr val="006600"/>
                </a:solidFill>
                <a:sym typeface="Symbol" pitchFamily="18" charset="2"/>
              </a:rPr>
              <a:t> </a:t>
            </a:r>
            <a:r>
              <a:rPr lang="en-US" altLang="en-US" sz="2200" b="1" dirty="0" smtClean="0">
                <a:solidFill>
                  <a:srgbClr val="006600"/>
                </a:solidFill>
                <a:latin typeface="Symbol" panose="05050102010706020507" pitchFamily="18" charset="2"/>
                <a:sym typeface="Symbol" pitchFamily="18" charset="2"/>
              </a:rPr>
              <a:t>q</a:t>
            </a:r>
            <a:r>
              <a:rPr lang="en-US" altLang="en-US" sz="2200" b="1" baseline="-25000" dirty="0" smtClean="0">
                <a:solidFill>
                  <a:srgbClr val="006600"/>
                </a:solidFill>
                <a:sym typeface="Symbol" pitchFamily="18" charset="2"/>
              </a:rPr>
              <a:t>i</a:t>
            </a:r>
            <a:endParaRPr lang="en-US" altLang="en-US" sz="2200" b="1" baseline="-25000" dirty="0">
              <a:solidFill>
                <a:srgbClr val="006600"/>
              </a:solidFill>
              <a:sym typeface="Symbol" pitchFamily="18" charset="2"/>
            </a:endParaRPr>
          </a:p>
        </p:txBody>
      </p:sp>
      <p:grpSp>
        <p:nvGrpSpPr>
          <p:cNvPr id="112" name="Group 349"/>
          <p:cNvGrpSpPr>
            <a:grpSpLocks/>
          </p:cNvGrpSpPr>
          <p:nvPr/>
        </p:nvGrpSpPr>
        <p:grpSpPr bwMode="auto">
          <a:xfrm>
            <a:off x="7766916" y="1958228"/>
            <a:ext cx="1089602" cy="724180"/>
            <a:chOff x="5455" y="1680"/>
            <a:chExt cx="755" cy="517"/>
          </a:xfrm>
        </p:grpSpPr>
        <p:sp>
          <p:nvSpPr>
            <p:cNvPr id="113" name="Line 350"/>
            <p:cNvSpPr>
              <a:spLocks noChangeShapeType="1"/>
            </p:cNvSpPr>
            <p:nvPr/>
          </p:nvSpPr>
          <p:spPr bwMode="auto">
            <a:xfrm>
              <a:off x="5571" y="1887"/>
              <a:ext cx="42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" name="Text Box 351"/>
            <p:cNvSpPr txBox="1">
              <a:spLocks noChangeArrowheads="1"/>
            </p:cNvSpPr>
            <p:nvPr/>
          </p:nvSpPr>
          <p:spPr bwMode="auto">
            <a:xfrm>
              <a:off x="5698" y="1933"/>
              <a:ext cx="312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dirty="0" smtClean="0">
                  <a:latin typeface="Symbol" panose="05050102010706020507" pitchFamily="18" charset="2"/>
                  <a:sym typeface="Symbol" pitchFamily="18" charset="2"/>
                </a:rPr>
                <a:t>d</a:t>
              </a:r>
              <a:r>
                <a:rPr lang="en-US" altLang="en-US" baseline="-25000" dirty="0" smtClean="0">
                  <a:sym typeface="Symbol" pitchFamily="18" charset="2"/>
                </a:rPr>
                <a:t>2</a:t>
              </a:r>
              <a:endParaRPr lang="en-US" altLang="en-US" baseline="-25000" dirty="0"/>
            </a:p>
          </p:txBody>
        </p:sp>
        <p:sp>
          <p:nvSpPr>
            <p:cNvPr id="115" name="Freeform 352"/>
            <p:cNvSpPr>
              <a:spLocks/>
            </p:cNvSpPr>
            <p:nvPr/>
          </p:nvSpPr>
          <p:spPr bwMode="auto">
            <a:xfrm>
              <a:off x="5838" y="1872"/>
              <a:ext cx="48" cy="108"/>
            </a:xfrm>
            <a:custGeom>
              <a:avLst/>
              <a:gdLst>
                <a:gd name="T0" fmla="*/ 48 w 48"/>
                <a:gd name="T1" fmla="*/ 0 h 108"/>
                <a:gd name="T2" fmla="*/ 36 w 48"/>
                <a:gd name="T3" fmla="*/ 72 h 108"/>
                <a:gd name="T4" fmla="*/ 0 w 48"/>
                <a:gd name="T5" fmla="*/ 10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108">
                  <a:moveTo>
                    <a:pt x="48" y="0"/>
                  </a:moveTo>
                  <a:cubicBezTo>
                    <a:pt x="46" y="27"/>
                    <a:pt x="44" y="54"/>
                    <a:pt x="36" y="72"/>
                  </a:cubicBezTo>
                  <a:cubicBezTo>
                    <a:pt x="28" y="90"/>
                    <a:pt x="14" y="99"/>
                    <a:pt x="0" y="108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6" name="Freeform 353"/>
            <p:cNvSpPr>
              <a:spLocks/>
            </p:cNvSpPr>
            <p:nvPr/>
          </p:nvSpPr>
          <p:spPr bwMode="auto">
            <a:xfrm>
              <a:off x="5880" y="1680"/>
              <a:ext cx="82" cy="324"/>
            </a:xfrm>
            <a:custGeom>
              <a:avLst/>
              <a:gdLst>
                <a:gd name="T0" fmla="*/ 0 w 82"/>
                <a:gd name="T1" fmla="*/ 0 h 324"/>
                <a:gd name="T2" fmla="*/ 72 w 82"/>
                <a:gd name="T3" fmla="*/ 156 h 324"/>
                <a:gd name="T4" fmla="*/ 60 w 82"/>
                <a:gd name="T5" fmla="*/ 324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2" h="324">
                  <a:moveTo>
                    <a:pt x="0" y="0"/>
                  </a:moveTo>
                  <a:cubicBezTo>
                    <a:pt x="14" y="24"/>
                    <a:pt x="62" y="102"/>
                    <a:pt x="72" y="156"/>
                  </a:cubicBezTo>
                  <a:cubicBezTo>
                    <a:pt x="82" y="210"/>
                    <a:pt x="62" y="289"/>
                    <a:pt x="60" y="324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 type="arrow" w="sm" len="sm"/>
              <a:tailEnd type="arrow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7" name="Rectangle 354"/>
            <p:cNvSpPr>
              <a:spLocks noChangeArrowheads="1"/>
            </p:cNvSpPr>
            <p:nvPr/>
          </p:nvSpPr>
          <p:spPr bwMode="auto">
            <a:xfrm>
              <a:off x="5928" y="1771"/>
              <a:ext cx="282" cy="2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en-US" dirty="0" smtClean="0">
                  <a:latin typeface="Symbol" panose="05050102010706020507" pitchFamily="18" charset="2"/>
                  <a:sym typeface="Symbol" pitchFamily="18" charset="2"/>
                </a:rPr>
                <a:t>q</a:t>
              </a:r>
              <a:r>
                <a:rPr lang="en-US" altLang="en-US" baseline="-25000" dirty="0" smtClean="0">
                  <a:sym typeface="Symbol" pitchFamily="18" charset="2"/>
                </a:rPr>
                <a:t>2</a:t>
              </a:r>
              <a:endParaRPr lang="en-US" altLang="en-US" baseline="-25000" dirty="0">
                <a:sym typeface="Symbol" pitchFamily="18" charset="2"/>
              </a:endParaRPr>
            </a:p>
          </p:txBody>
        </p:sp>
        <p:sp>
          <p:nvSpPr>
            <p:cNvPr id="118" name="Line 355"/>
            <p:cNvSpPr>
              <a:spLocks noChangeShapeType="1"/>
            </p:cNvSpPr>
            <p:nvPr/>
          </p:nvSpPr>
          <p:spPr bwMode="auto">
            <a:xfrm rot="2821282" flipH="1">
              <a:off x="5418" y="1825"/>
              <a:ext cx="139" cy="6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" name="Line 356"/>
            <p:cNvSpPr>
              <a:spLocks noChangeShapeType="1"/>
            </p:cNvSpPr>
            <p:nvPr/>
          </p:nvSpPr>
          <p:spPr bwMode="auto">
            <a:xfrm>
              <a:off x="5544" y="1878"/>
              <a:ext cx="444" cy="15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95758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utoUpdateAnimBg="0"/>
      <p:bldP spid="42" grpId="0" autoUpdateAnimBg="0"/>
      <p:bldP spid="47" grpId="0" autoUpdateAnimBg="0"/>
      <p:bldP spid="58" grpId="0" autoUpdateAnimBg="0"/>
      <p:bldP spid="105" grpId="0" autoUpdateAnimBg="0"/>
      <p:bldP spid="111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Mach Reflection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638641"/>
            <a:ext cx="7924800" cy="4082834"/>
          </a:xfrm>
        </p:spPr>
        <p:txBody>
          <a:bodyPr>
            <a:normAutofit/>
          </a:bodyPr>
          <a:lstStyle/>
          <a:p>
            <a:r>
              <a:rPr lang="en-US" dirty="0" smtClean="0"/>
              <a:t>If M</a:t>
            </a:r>
            <a:r>
              <a:rPr lang="en-US" baseline="-25000" dirty="0" smtClean="0"/>
              <a:t>2</a:t>
            </a:r>
            <a:r>
              <a:rPr lang="en-US" dirty="0" smtClean="0"/>
              <a:t> low enough, required turning angle for reflected wave may exceed maximum oblique shock angle</a:t>
            </a:r>
          </a:p>
          <a:p>
            <a:pPr lvl="1"/>
            <a:r>
              <a:rPr lang="en-US" dirty="0" smtClean="0"/>
              <a:t>No simple reflected wave possible, get something like detached shock</a:t>
            </a:r>
          </a:p>
          <a:p>
            <a:pPr lvl="1"/>
            <a:r>
              <a:rPr lang="en-US" dirty="0" smtClean="0"/>
              <a:t>IO: incident oblique shock</a:t>
            </a:r>
          </a:p>
          <a:p>
            <a:pPr lvl="1"/>
            <a:r>
              <a:rPr lang="en-US" dirty="0" smtClean="0"/>
              <a:t>OW: strong curved shock, normal at wall</a:t>
            </a:r>
          </a:p>
          <a:p>
            <a:pPr lvl="1"/>
            <a:r>
              <a:rPr lang="en-US" dirty="0" smtClean="0"/>
              <a:t>OR: weak oblique shock</a:t>
            </a:r>
            <a:endParaRPr lang="en-US" dirty="0"/>
          </a:p>
        </p:txBody>
      </p:sp>
      <p:grpSp>
        <p:nvGrpSpPr>
          <p:cNvPr id="26" name="Group 71"/>
          <p:cNvGrpSpPr>
            <a:grpSpLocks/>
          </p:cNvGrpSpPr>
          <p:nvPr/>
        </p:nvGrpSpPr>
        <p:grpSpPr bwMode="auto">
          <a:xfrm>
            <a:off x="5105400" y="762000"/>
            <a:ext cx="3802062" cy="2035175"/>
            <a:chOff x="3823" y="1057"/>
            <a:chExt cx="2395" cy="1282"/>
          </a:xfrm>
        </p:grpSpPr>
        <p:sp>
          <p:nvSpPr>
            <p:cNvPr id="27" name="Line 38"/>
            <p:cNvSpPr>
              <a:spLocks noChangeShapeType="1"/>
            </p:cNvSpPr>
            <p:nvPr/>
          </p:nvSpPr>
          <p:spPr bwMode="auto">
            <a:xfrm rot="2821282">
              <a:off x="4945" y="1269"/>
              <a:ext cx="176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Rectangle 39"/>
            <p:cNvSpPr>
              <a:spLocks noChangeArrowheads="1"/>
            </p:cNvSpPr>
            <p:nvPr/>
          </p:nvSpPr>
          <p:spPr bwMode="auto">
            <a:xfrm>
              <a:off x="5006" y="1352"/>
              <a:ext cx="321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100"/>
                <a:t>M</a:t>
              </a:r>
              <a:r>
                <a:rPr lang="en-US" altLang="en-US" sz="2100" baseline="-25000"/>
                <a:t>2</a:t>
              </a:r>
            </a:p>
          </p:txBody>
        </p:sp>
        <p:sp>
          <p:nvSpPr>
            <p:cNvPr id="29" name="Rectangle 40"/>
            <p:cNvSpPr>
              <a:spLocks noChangeArrowheads="1"/>
            </p:cNvSpPr>
            <p:nvPr/>
          </p:nvSpPr>
          <p:spPr bwMode="auto">
            <a:xfrm>
              <a:off x="3966" y="1212"/>
              <a:ext cx="321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100"/>
                <a:t>M</a:t>
              </a:r>
              <a:r>
                <a:rPr lang="en-US" altLang="en-US" sz="2100" baseline="-25000"/>
                <a:t>1</a:t>
              </a:r>
              <a:endParaRPr lang="en-US" altLang="en-US" sz="2100"/>
            </a:p>
          </p:txBody>
        </p:sp>
        <p:sp>
          <p:nvSpPr>
            <p:cNvPr id="30" name="Rectangle 45"/>
            <p:cNvSpPr>
              <a:spLocks noChangeArrowheads="1"/>
            </p:cNvSpPr>
            <p:nvPr/>
          </p:nvSpPr>
          <p:spPr bwMode="auto">
            <a:xfrm>
              <a:off x="3823" y="1986"/>
              <a:ext cx="1925" cy="102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Freeform 46"/>
            <p:cNvSpPr>
              <a:spLocks/>
            </p:cNvSpPr>
            <p:nvPr/>
          </p:nvSpPr>
          <p:spPr bwMode="auto">
            <a:xfrm>
              <a:off x="3823" y="1986"/>
              <a:ext cx="1911" cy="2"/>
            </a:xfrm>
            <a:custGeom>
              <a:avLst/>
              <a:gdLst>
                <a:gd name="T0" fmla="*/ 0 w 1692"/>
                <a:gd name="T1" fmla="*/ 0 h 1"/>
                <a:gd name="T2" fmla="*/ 1692 w 1692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692" h="1">
                  <a:moveTo>
                    <a:pt x="0" y="0"/>
                  </a:moveTo>
                  <a:lnTo>
                    <a:pt x="1692" y="0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48"/>
            <p:cNvSpPr>
              <a:spLocks noChangeShapeType="1"/>
            </p:cNvSpPr>
            <p:nvPr/>
          </p:nvSpPr>
          <p:spPr bwMode="auto">
            <a:xfrm>
              <a:off x="4339" y="1404"/>
              <a:ext cx="28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Line 54"/>
            <p:cNvSpPr>
              <a:spLocks noChangeShapeType="1"/>
            </p:cNvSpPr>
            <p:nvPr/>
          </p:nvSpPr>
          <p:spPr bwMode="auto">
            <a:xfrm>
              <a:off x="5970" y="1632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Rectangle 55"/>
            <p:cNvSpPr>
              <a:spLocks noChangeArrowheads="1"/>
            </p:cNvSpPr>
            <p:nvPr/>
          </p:nvSpPr>
          <p:spPr bwMode="auto">
            <a:xfrm>
              <a:off x="5774" y="1340"/>
              <a:ext cx="444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100"/>
                <a:t>M&gt;1</a:t>
              </a:r>
            </a:p>
          </p:txBody>
        </p:sp>
        <p:sp>
          <p:nvSpPr>
            <p:cNvPr id="35" name="Line 56"/>
            <p:cNvSpPr>
              <a:spLocks noChangeShapeType="1"/>
            </p:cNvSpPr>
            <p:nvPr/>
          </p:nvSpPr>
          <p:spPr bwMode="auto">
            <a:xfrm flipV="1">
              <a:off x="5142" y="1278"/>
              <a:ext cx="648" cy="492"/>
            </a:xfrm>
            <a:prstGeom prst="line">
              <a:avLst/>
            </a:prstGeom>
            <a:noFill/>
            <a:ln w="19050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Rectangle 57"/>
            <p:cNvSpPr>
              <a:spLocks noChangeArrowheads="1"/>
            </p:cNvSpPr>
            <p:nvPr/>
          </p:nvSpPr>
          <p:spPr bwMode="auto">
            <a:xfrm>
              <a:off x="4968" y="1669"/>
              <a:ext cx="23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en-US" sz="2000">
                  <a:sym typeface="Symbol" pitchFamily="18" charset="2"/>
                </a:rPr>
                <a:t>O</a:t>
              </a:r>
              <a:endParaRPr lang="en-US" altLang="en-US" sz="2000" baseline="-25000">
                <a:sym typeface="Symbol" pitchFamily="18" charset="2"/>
              </a:endParaRPr>
            </a:p>
          </p:txBody>
        </p:sp>
        <p:sp>
          <p:nvSpPr>
            <p:cNvPr id="37" name="Freeform 63"/>
            <p:cNvSpPr>
              <a:spLocks/>
            </p:cNvSpPr>
            <p:nvPr/>
          </p:nvSpPr>
          <p:spPr bwMode="auto">
            <a:xfrm>
              <a:off x="4722" y="1152"/>
              <a:ext cx="480" cy="828"/>
            </a:xfrm>
            <a:custGeom>
              <a:avLst/>
              <a:gdLst>
                <a:gd name="T0" fmla="*/ 0 w 480"/>
                <a:gd name="T1" fmla="*/ 0 h 828"/>
                <a:gd name="T2" fmla="*/ 228 w 480"/>
                <a:gd name="T3" fmla="*/ 324 h 828"/>
                <a:gd name="T4" fmla="*/ 396 w 480"/>
                <a:gd name="T5" fmla="*/ 564 h 828"/>
                <a:gd name="T6" fmla="*/ 420 w 480"/>
                <a:gd name="T7" fmla="*/ 600 h 828"/>
                <a:gd name="T8" fmla="*/ 468 w 480"/>
                <a:gd name="T9" fmla="*/ 732 h 828"/>
                <a:gd name="T10" fmla="*/ 480 w 480"/>
                <a:gd name="T11" fmla="*/ 828 h 8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0" h="828">
                  <a:moveTo>
                    <a:pt x="0" y="0"/>
                  </a:moveTo>
                  <a:cubicBezTo>
                    <a:pt x="81" y="115"/>
                    <a:pt x="162" y="230"/>
                    <a:pt x="228" y="324"/>
                  </a:cubicBezTo>
                  <a:cubicBezTo>
                    <a:pt x="294" y="418"/>
                    <a:pt x="364" y="518"/>
                    <a:pt x="396" y="564"/>
                  </a:cubicBezTo>
                  <a:cubicBezTo>
                    <a:pt x="428" y="610"/>
                    <a:pt x="408" y="572"/>
                    <a:pt x="420" y="600"/>
                  </a:cubicBezTo>
                  <a:cubicBezTo>
                    <a:pt x="432" y="628"/>
                    <a:pt x="458" y="694"/>
                    <a:pt x="468" y="732"/>
                  </a:cubicBezTo>
                  <a:cubicBezTo>
                    <a:pt x="478" y="770"/>
                    <a:pt x="478" y="808"/>
                    <a:pt x="480" y="828"/>
                  </a:cubicBezTo>
                </a:path>
              </a:pathLst>
            </a:custGeom>
            <a:noFill/>
            <a:ln w="28575" cmpd="sng">
              <a:solidFill>
                <a:srgbClr val="9933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64"/>
            <p:cNvSpPr>
              <a:spLocks/>
            </p:cNvSpPr>
            <p:nvPr/>
          </p:nvSpPr>
          <p:spPr bwMode="auto">
            <a:xfrm>
              <a:off x="5184" y="1884"/>
              <a:ext cx="156" cy="96"/>
            </a:xfrm>
            <a:custGeom>
              <a:avLst/>
              <a:gdLst>
                <a:gd name="T0" fmla="*/ 0 w 156"/>
                <a:gd name="T1" fmla="*/ 0 h 96"/>
                <a:gd name="T2" fmla="*/ 144 w 156"/>
                <a:gd name="T3" fmla="*/ 0 h 96"/>
                <a:gd name="T4" fmla="*/ 156 w 156"/>
                <a:gd name="T5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6" h="96">
                  <a:moveTo>
                    <a:pt x="0" y="0"/>
                  </a:moveTo>
                  <a:lnTo>
                    <a:pt x="144" y="0"/>
                  </a:lnTo>
                  <a:lnTo>
                    <a:pt x="156" y="96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Rectangle 65"/>
            <p:cNvSpPr>
              <a:spLocks noChangeArrowheads="1"/>
            </p:cNvSpPr>
            <p:nvPr/>
          </p:nvSpPr>
          <p:spPr bwMode="auto">
            <a:xfrm>
              <a:off x="5760" y="1081"/>
              <a:ext cx="23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en-US" sz="2000">
                  <a:sym typeface="Symbol" pitchFamily="18" charset="2"/>
                </a:rPr>
                <a:t>R</a:t>
              </a:r>
              <a:endParaRPr lang="en-US" altLang="en-US" sz="2000" baseline="-25000">
                <a:sym typeface="Symbol" pitchFamily="18" charset="2"/>
              </a:endParaRPr>
            </a:p>
          </p:txBody>
        </p:sp>
        <p:sp>
          <p:nvSpPr>
            <p:cNvPr id="40" name="Rectangle 66"/>
            <p:cNvSpPr>
              <a:spLocks noChangeArrowheads="1"/>
            </p:cNvSpPr>
            <p:nvPr/>
          </p:nvSpPr>
          <p:spPr bwMode="auto">
            <a:xfrm>
              <a:off x="4488" y="1057"/>
              <a:ext cx="23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en-US" sz="2000">
                  <a:sym typeface="Symbol" pitchFamily="18" charset="2"/>
                </a:rPr>
                <a:t>I</a:t>
              </a:r>
              <a:endParaRPr lang="en-US" altLang="en-US" sz="2000" baseline="-25000">
                <a:sym typeface="Symbol" pitchFamily="18" charset="2"/>
              </a:endParaRPr>
            </a:p>
          </p:txBody>
        </p:sp>
        <p:sp>
          <p:nvSpPr>
            <p:cNvPr id="41" name="Rectangle 67"/>
            <p:cNvSpPr>
              <a:spLocks noChangeArrowheads="1"/>
            </p:cNvSpPr>
            <p:nvPr/>
          </p:nvSpPr>
          <p:spPr bwMode="auto">
            <a:xfrm>
              <a:off x="5306" y="1772"/>
              <a:ext cx="444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100"/>
                <a:t>M&lt;1</a:t>
              </a:r>
            </a:p>
          </p:txBody>
        </p:sp>
        <p:sp>
          <p:nvSpPr>
            <p:cNvPr id="42" name="Rectangle 68"/>
            <p:cNvSpPr>
              <a:spLocks noChangeArrowheads="1"/>
            </p:cNvSpPr>
            <p:nvPr/>
          </p:nvSpPr>
          <p:spPr bwMode="auto">
            <a:xfrm>
              <a:off x="5112" y="2089"/>
              <a:ext cx="23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en-US" sz="2000">
                  <a:sym typeface="Symbol" pitchFamily="18" charset="2"/>
                </a:rPr>
                <a:t>W</a:t>
              </a:r>
              <a:endParaRPr lang="en-US" altLang="en-US" sz="2000" baseline="-25000">
                <a:sym typeface="Symbol" pitchFamily="18" charset="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24908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Oblique Shock and Pressure BC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oblique shock “hits” a pressure boundary condition, reflected wave must adjust flow pressure to match boundary pressure</a:t>
            </a:r>
          </a:p>
          <a:p>
            <a:r>
              <a:rPr lang="en-US" dirty="0" smtClean="0"/>
              <a:t>Type of reflected wave will depend on whether pressure must drop or rise</a:t>
            </a:r>
          </a:p>
          <a:p>
            <a:pPr lvl="1"/>
            <a:r>
              <a:rPr lang="en-US" dirty="0" smtClean="0"/>
              <a:t>Pressure rise </a:t>
            </a:r>
            <a:r>
              <a:rPr lang="en-US" dirty="0" smtClean="0">
                <a:sym typeface="Wingdings" panose="05000000000000000000" pitchFamily="2" charset="2"/>
              </a:rPr>
              <a:t> compression: flow will “turn back on itself”</a:t>
            </a:r>
          </a:p>
          <a:p>
            <a:pPr lvl="1"/>
            <a:r>
              <a:rPr lang="en-US" dirty="0"/>
              <a:t>Pressure </a:t>
            </a:r>
            <a:r>
              <a:rPr lang="en-US" dirty="0" smtClean="0"/>
              <a:t>drop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 smtClean="0">
                <a:sym typeface="Wingdings" panose="05000000000000000000" pitchFamily="2" charset="2"/>
              </a:rPr>
              <a:t>expansion: </a:t>
            </a:r>
            <a:r>
              <a:rPr lang="en-US" dirty="0">
                <a:sym typeface="Wingdings" panose="05000000000000000000" pitchFamily="2" charset="2"/>
              </a:rPr>
              <a:t>flow will </a:t>
            </a:r>
            <a:r>
              <a:rPr lang="en-US" dirty="0" smtClean="0">
                <a:sym typeface="Wingdings" panose="05000000000000000000" pitchFamily="2" charset="2"/>
              </a:rPr>
              <a:t>“open up”</a:t>
            </a:r>
            <a:endParaRPr lang="en-US" dirty="0">
              <a:sym typeface="Wingdings" panose="05000000000000000000" pitchFamily="2" charset="2"/>
            </a:endParaRP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7422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Reflection From Expansion on Wall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178785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Consider PM fan impinge on a flat wall</a:t>
            </a:r>
          </a:p>
          <a:p>
            <a:pPr lvl="1"/>
            <a:r>
              <a:rPr lang="en-US" dirty="0" smtClean="0"/>
              <a:t>Incident expansion waves tend to turn flow away the lower wall</a:t>
            </a:r>
          </a:p>
          <a:p>
            <a:pPr lvl="1"/>
            <a:r>
              <a:rPr lang="en-US" dirty="0" smtClean="0"/>
              <a:t>Can not create vacuum, flow must be turned back parallel to lower wall – velocity boundary condition</a:t>
            </a:r>
          </a:p>
          <a:p>
            <a:pPr lvl="1"/>
            <a:r>
              <a:rPr lang="en-US" dirty="0" smtClean="0"/>
              <a:t>Flow “open up” </a:t>
            </a:r>
            <a:r>
              <a:rPr lang="en-US" dirty="0" smtClean="0">
                <a:sym typeface="Wingdings" panose="05000000000000000000" pitchFamily="2" charset="2"/>
              </a:rPr>
              <a:t> expansion  in this case, reflected waves are expansions (Mach waves)</a:t>
            </a:r>
            <a:endParaRPr lang="en-US" dirty="0"/>
          </a:p>
        </p:txBody>
      </p:sp>
      <p:grpSp>
        <p:nvGrpSpPr>
          <p:cNvPr id="6" name="Group 1059"/>
          <p:cNvGrpSpPr>
            <a:grpSpLocks/>
          </p:cNvGrpSpPr>
          <p:nvPr/>
        </p:nvGrpSpPr>
        <p:grpSpPr bwMode="auto">
          <a:xfrm>
            <a:off x="8311515" y="1298575"/>
            <a:ext cx="509588" cy="501650"/>
            <a:chOff x="5816" y="1406"/>
            <a:chExt cx="321" cy="316"/>
          </a:xfrm>
        </p:grpSpPr>
        <p:sp>
          <p:nvSpPr>
            <p:cNvPr id="7" name="Line 1032"/>
            <p:cNvSpPr>
              <a:spLocks noChangeShapeType="1"/>
            </p:cNvSpPr>
            <p:nvPr/>
          </p:nvSpPr>
          <p:spPr bwMode="auto">
            <a:xfrm>
              <a:off x="5868" y="1722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Rectangle 1033"/>
            <p:cNvSpPr>
              <a:spLocks noChangeArrowheads="1"/>
            </p:cNvSpPr>
            <p:nvPr/>
          </p:nvSpPr>
          <p:spPr bwMode="auto">
            <a:xfrm>
              <a:off x="5816" y="1406"/>
              <a:ext cx="321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100"/>
                <a:t>M</a:t>
              </a:r>
              <a:r>
                <a:rPr lang="en-US" altLang="en-US" sz="2100" baseline="-25000"/>
                <a:t>3</a:t>
              </a:r>
            </a:p>
          </p:txBody>
        </p:sp>
      </p:grpSp>
      <p:grpSp>
        <p:nvGrpSpPr>
          <p:cNvPr id="9" name="Group 1058"/>
          <p:cNvGrpSpPr>
            <a:grpSpLocks/>
          </p:cNvGrpSpPr>
          <p:nvPr/>
        </p:nvGrpSpPr>
        <p:grpSpPr bwMode="auto">
          <a:xfrm>
            <a:off x="7251065" y="1590675"/>
            <a:ext cx="981075" cy="381000"/>
            <a:chOff x="5148" y="1590"/>
            <a:chExt cx="618" cy="240"/>
          </a:xfrm>
        </p:grpSpPr>
        <p:sp>
          <p:nvSpPr>
            <p:cNvPr id="10" name="Line 1035"/>
            <p:cNvSpPr>
              <a:spLocks noChangeShapeType="1"/>
            </p:cNvSpPr>
            <p:nvPr/>
          </p:nvSpPr>
          <p:spPr bwMode="auto">
            <a:xfrm flipH="1">
              <a:off x="5148" y="1590"/>
              <a:ext cx="228" cy="240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1036"/>
            <p:cNvSpPr>
              <a:spLocks noChangeShapeType="1"/>
            </p:cNvSpPr>
            <p:nvPr/>
          </p:nvSpPr>
          <p:spPr bwMode="auto">
            <a:xfrm flipH="1">
              <a:off x="5370" y="1614"/>
              <a:ext cx="240" cy="216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1037"/>
            <p:cNvSpPr>
              <a:spLocks noChangeShapeType="1"/>
            </p:cNvSpPr>
            <p:nvPr/>
          </p:nvSpPr>
          <p:spPr bwMode="auto">
            <a:xfrm flipH="1">
              <a:off x="5562" y="1668"/>
              <a:ext cx="204" cy="156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" name="Group 1057"/>
          <p:cNvGrpSpPr>
            <a:grpSpLocks/>
          </p:cNvGrpSpPr>
          <p:nvPr/>
        </p:nvGrpSpPr>
        <p:grpSpPr bwMode="auto">
          <a:xfrm>
            <a:off x="6727190" y="1114425"/>
            <a:ext cx="1200150" cy="857250"/>
            <a:chOff x="4818" y="1290"/>
            <a:chExt cx="756" cy="540"/>
          </a:xfrm>
        </p:grpSpPr>
        <p:sp>
          <p:nvSpPr>
            <p:cNvPr id="14" name="Line 1051"/>
            <p:cNvSpPr>
              <a:spLocks noChangeShapeType="1"/>
            </p:cNvSpPr>
            <p:nvPr/>
          </p:nvSpPr>
          <p:spPr bwMode="auto">
            <a:xfrm>
              <a:off x="4818" y="1314"/>
              <a:ext cx="336" cy="516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1052"/>
            <p:cNvSpPr>
              <a:spLocks noChangeShapeType="1"/>
            </p:cNvSpPr>
            <p:nvPr/>
          </p:nvSpPr>
          <p:spPr bwMode="auto">
            <a:xfrm>
              <a:off x="4818" y="1290"/>
              <a:ext cx="552" cy="540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1053"/>
            <p:cNvSpPr>
              <a:spLocks noChangeShapeType="1"/>
            </p:cNvSpPr>
            <p:nvPr/>
          </p:nvSpPr>
          <p:spPr bwMode="auto">
            <a:xfrm>
              <a:off x="4818" y="1302"/>
              <a:ext cx="756" cy="528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7" name="Group 1076"/>
          <p:cNvGrpSpPr>
            <a:grpSpLocks/>
          </p:cNvGrpSpPr>
          <p:nvPr/>
        </p:nvGrpSpPr>
        <p:grpSpPr bwMode="auto">
          <a:xfrm>
            <a:off x="7135178" y="1173163"/>
            <a:ext cx="542925" cy="414337"/>
            <a:chOff x="5075" y="1327"/>
            <a:chExt cx="342" cy="261"/>
          </a:xfrm>
        </p:grpSpPr>
        <p:sp>
          <p:nvSpPr>
            <p:cNvPr id="18" name="Line 1062"/>
            <p:cNvSpPr>
              <a:spLocks noChangeShapeType="1"/>
            </p:cNvSpPr>
            <p:nvPr/>
          </p:nvSpPr>
          <p:spPr bwMode="auto">
            <a:xfrm rot="790616" flipV="1">
              <a:off x="5075" y="1327"/>
              <a:ext cx="139" cy="9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Rectangle 1063"/>
            <p:cNvSpPr>
              <a:spLocks noChangeArrowheads="1"/>
            </p:cNvSpPr>
            <p:nvPr/>
          </p:nvSpPr>
          <p:spPr bwMode="auto">
            <a:xfrm>
              <a:off x="5096" y="1328"/>
              <a:ext cx="321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100"/>
                <a:t>M</a:t>
              </a:r>
              <a:r>
                <a:rPr lang="en-US" altLang="en-US" sz="2100" baseline="-25000"/>
                <a:t>2</a:t>
              </a:r>
            </a:p>
          </p:txBody>
        </p:sp>
      </p:grpSp>
      <p:grpSp>
        <p:nvGrpSpPr>
          <p:cNvPr id="20" name="Group 1089"/>
          <p:cNvGrpSpPr>
            <a:grpSpLocks/>
          </p:cNvGrpSpPr>
          <p:nvPr/>
        </p:nvGrpSpPr>
        <p:grpSpPr bwMode="auto">
          <a:xfrm>
            <a:off x="5498465" y="768350"/>
            <a:ext cx="3214688" cy="1298575"/>
            <a:chOff x="4044" y="1072"/>
            <a:chExt cx="2025" cy="818"/>
          </a:xfrm>
        </p:grpSpPr>
        <p:sp>
          <p:nvSpPr>
            <p:cNvPr id="21" name="Rectangle 1078"/>
            <p:cNvSpPr>
              <a:spLocks noChangeArrowheads="1"/>
            </p:cNvSpPr>
            <p:nvPr/>
          </p:nvSpPr>
          <p:spPr bwMode="auto">
            <a:xfrm>
              <a:off x="4044" y="1354"/>
              <a:ext cx="321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100"/>
                <a:t>M</a:t>
              </a:r>
              <a:r>
                <a:rPr lang="en-US" altLang="en-US" sz="2100" baseline="-25000"/>
                <a:t>1</a:t>
              </a:r>
              <a:endParaRPr lang="en-US" altLang="en-US" sz="2100"/>
            </a:p>
          </p:txBody>
        </p:sp>
        <p:grpSp>
          <p:nvGrpSpPr>
            <p:cNvPr id="22" name="Group 1079"/>
            <p:cNvGrpSpPr>
              <a:grpSpLocks/>
            </p:cNvGrpSpPr>
            <p:nvPr/>
          </p:nvGrpSpPr>
          <p:grpSpPr bwMode="auto">
            <a:xfrm>
              <a:off x="4097" y="1128"/>
              <a:ext cx="1291" cy="174"/>
              <a:chOff x="4097" y="1128"/>
              <a:chExt cx="1291" cy="174"/>
            </a:xfrm>
          </p:grpSpPr>
          <p:sp>
            <p:nvSpPr>
              <p:cNvPr id="30" name="Freeform 1080"/>
              <p:cNvSpPr>
                <a:spLocks/>
              </p:cNvSpPr>
              <p:nvPr/>
            </p:nvSpPr>
            <p:spPr bwMode="auto">
              <a:xfrm>
                <a:off x="4097" y="1140"/>
                <a:ext cx="1267" cy="162"/>
              </a:xfrm>
              <a:custGeom>
                <a:avLst/>
                <a:gdLst>
                  <a:gd name="T0" fmla="*/ 7 w 1267"/>
                  <a:gd name="T1" fmla="*/ 0 h 162"/>
                  <a:gd name="T2" fmla="*/ 0 w 1267"/>
                  <a:gd name="T3" fmla="*/ 162 h 162"/>
                  <a:gd name="T4" fmla="*/ 709 w 1267"/>
                  <a:gd name="T5" fmla="*/ 162 h 162"/>
                  <a:gd name="T6" fmla="*/ 1267 w 1267"/>
                  <a:gd name="T7" fmla="*/ 0 h 1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267" h="162">
                    <a:moveTo>
                      <a:pt x="7" y="0"/>
                    </a:moveTo>
                    <a:lnTo>
                      <a:pt x="0" y="162"/>
                    </a:lnTo>
                    <a:lnTo>
                      <a:pt x="709" y="162"/>
                    </a:lnTo>
                    <a:lnTo>
                      <a:pt x="1267" y="0"/>
                    </a:lnTo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28575" cmpd="sng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Freeform 1081"/>
              <p:cNvSpPr>
                <a:spLocks/>
              </p:cNvSpPr>
              <p:nvPr/>
            </p:nvSpPr>
            <p:spPr bwMode="auto">
              <a:xfrm>
                <a:off x="4097" y="1128"/>
                <a:ext cx="1291" cy="174"/>
              </a:xfrm>
              <a:custGeom>
                <a:avLst/>
                <a:gdLst>
                  <a:gd name="T0" fmla="*/ 0 w 1291"/>
                  <a:gd name="T1" fmla="*/ 174 h 174"/>
                  <a:gd name="T2" fmla="*/ 709 w 1291"/>
                  <a:gd name="T3" fmla="*/ 174 h 174"/>
                  <a:gd name="T4" fmla="*/ 1291 w 1291"/>
                  <a:gd name="T5" fmla="*/ 0 h 1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91" h="174">
                    <a:moveTo>
                      <a:pt x="0" y="174"/>
                    </a:moveTo>
                    <a:lnTo>
                      <a:pt x="709" y="174"/>
                    </a:lnTo>
                    <a:lnTo>
                      <a:pt x="1291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3" name="Group 1082"/>
            <p:cNvGrpSpPr>
              <a:grpSpLocks/>
            </p:cNvGrpSpPr>
            <p:nvPr/>
          </p:nvGrpSpPr>
          <p:grpSpPr bwMode="auto">
            <a:xfrm>
              <a:off x="4098" y="1830"/>
              <a:ext cx="1704" cy="60"/>
              <a:chOff x="4146" y="1854"/>
              <a:chExt cx="1704" cy="60"/>
            </a:xfrm>
          </p:grpSpPr>
          <p:sp>
            <p:nvSpPr>
              <p:cNvPr id="28" name="Rectangle 1083"/>
              <p:cNvSpPr>
                <a:spLocks noChangeArrowheads="1"/>
              </p:cNvSpPr>
              <p:nvPr/>
            </p:nvSpPr>
            <p:spPr bwMode="auto">
              <a:xfrm>
                <a:off x="4146" y="1854"/>
                <a:ext cx="1704" cy="6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Freeform 1084"/>
              <p:cNvSpPr>
                <a:spLocks/>
              </p:cNvSpPr>
              <p:nvPr/>
            </p:nvSpPr>
            <p:spPr bwMode="auto">
              <a:xfrm>
                <a:off x="4146" y="1854"/>
                <a:ext cx="1692" cy="1"/>
              </a:xfrm>
              <a:custGeom>
                <a:avLst/>
                <a:gdLst>
                  <a:gd name="T0" fmla="*/ 0 w 1692"/>
                  <a:gd name="T1" fmla="*/ 0 h 1"/>
                  <a:gd name="T2" fmla="*/ 1692 w 1692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692" h="1">
                    <a:moveTo>
                      <a:pt x="0" y="0"/>
                    </a:moveTo>
                    <a:lnTo>
                      <a:pt x="1692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4" name="Line 1085"/>
            <p:cNvSpPr>
              <a:spLocks noChangeShapeType="1"/>
            </p:cNvSpPr>
            <p:nvPr/>
          </p:nvSpPr>
          <p:spPr bwMode="auto">
            <a:xfrm>
              <a:off x="4480" y="1481"/>
              <a:ext cx="15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Line 1086"/>
            <p:cNvSpPr>
              <a:spLocks noChangeShapeType="1"/>
            </p:cNvSpPr>
            <p:nvPr/>
          </p:nvSpPr>
          <p:spPr bwMode="auto">
            <a:xfrm>
              <a:off x="4806" y="1296"/>
              <a:ext cx="57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Text Box 1087"/>
            <p:cNvSpPr txBox="1">
              <a:spLocks noChangeArrowheads="1"/>
            </p:cNvSpPr>
            <p:nvPr/>
          </p:nvSpPr>
          <p:spPr bwMode="auto">
            <a:xfrm>
              <a:off x="5325" y="1072"/>
              <a:ext cx="744" cy="2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altLang="en-US" sz="2200" dirty="0" smtClean="0">
                  <a:latin typeface="Symbol" panose="05050102010706020507" pitchFamily="18" charset="2"/>
                  <a:sym typeface="Symbol" pitchFamily="18" charset="2"/>
                </a:rPr>
                <a:t>d</a:t>
              </a:r>
              <a:r>
                <a:rPr lang="en-US" altLang="en-US" sz="2200" baseline="-25000" dirty="0" smtClean="0">
                  <a:sym typeface="Symbol" pitchFamily="18" charset="2"/>
                </a:rPr>
                <a:t>1</a:t>
              </a:r>
              <a:r>
                <a:rPr lang="en-US" altLang="en-US" sz="2200" dirty="0">
                  <a:sym typeface="Symbol" pitchFamily="18" charset="2"/>
                </a:rPr>
                <a:t>=</a:t>
              </a:r>
              <a:r>
                <a:rPr lang="en-US" altLang="en-US" sz="2200" baseline="-25000" dirty="0">
                  <a:sym typeface="Symbol" pitchFamily="18" charset="2"/>
                </a:rPr>
                <a:t>2</a:t>
              </a:r>
              <a:r>
                <a:rPr lang="en-US" altLang="en-US" sz="2200" dirty="0">
                  <a:sym typeface="Symbol" pitchFamily="18" charset="2"/>
                </a:rPr>
                <a:t>-</a:t>
              </a:r>
              <a:r>
                <a:rPr lang="en-US" altLang="en-US" sz="2200" baseline="-25000" dirty="0">
                  <a:sym typeface="Symbol" pitchFamily="18" charset="2"/>
                </a:rPr>
                <a:t>1</a:t>
              </a:r>
            </a:p>
          </p:txBody>
        </p:sp>
        <p:sp>
          <p:nvSpPr>
            <p:cNvPr id="27" name="Freeform 1088"/>
            <p:cNvSpPr>
              <a:spLocks/>
            </p:cNvSpPr>
            <p:nvPr/>
          </p:nvSpPr>
          <p:spPr bwMode="auto">
            <a:xfrm>
              <a:off x="5292" y="1164"/>
              <a:ext cx="60" cy="120"/>
            </a:xfrm>
            <a:custGeom>
              <a:avLst/>
              <a:gdLst>
                <a:gd name="T0" fmla="*/ 0 w 60"/>
                <a:gd name="T1" fmla="*/ 0 h 120"/>
                <a:gd name="T2" fmla="*/ 48 w 60"/>
                <a:gd name="T3" fmla="*/ 48 h 120"/>
                <a:gd name="T4" fmla="*/ 60 w 60"/>
                <a:gd name="T5" fmla="*/ 12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0" h="120">
                  <a:moveTo>
                    <a:pt x="0" y="0"/>
                  </a:moveTo>
                  <a:cubicBezTo>
                    <a:pt x="19" y="14"/>
                    <a:pt x="38" y="28"/>
                    <a:pt x="48" y="48"/>
                  </a:cubicBezTo>
                  <a:cubicBezTo>
                    <a:pt x="58" y="68"/>
                    <a:pt x="59" y="94"/>
                    <a:pt x="60" y="120"/>
                  </a:cubicBez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32959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1"/>
          <p:cNvGrpSpPr>
            <a:grpSpLocks/>
          </p:cNvGrpSpPr>
          <p:nvPr/>
        </p:nvGrpSpPr>
        <p:grpSpPr bwMode="auto">
          <a:xfrm>
            <a:off x="3016251" y="2144713"/>
            <a:ext cx="5540375" cy="1808162"/>
            <a:chOff x="1579" y="1975"/>
            <a:chExt cx="3490" cy="1139"/>
          </a:xfrm>
        </p:grpSpPr>
        <p:sp>
          <p:nvSpPr>
            <p:cNvPr id="9" name="Freeform 68"/>
            <p:cNvSpPr>
              <a:spLocks/>
            </p:cNvSpPr>
            <p:nvPr/>
          </p:nvSpPr>
          <p:spPr bwMode="auto">
            <a:xfrm>
              <a:off x="3447" y="2710"/>
              <a:ext cx="572" cy="302"/>
            </a:xfrm>
            <a:custGeom>
              <a:avLst/>
              <a:gdLst>
                <a:gd name="T0" fmla="*/ 0 w 572"/>
                <a:gd name="T1" fmla="*/ 302 h 302"/>
                <a:gd name="T2" fmla="*/ 90 w 572"/>
                <a:gd name="T3" fmla="*/ 152 h 302"/>
                <a:gd name="T4" fmla="*/ 209 w 572"/>
                <a:gd name="T5" fmla="*/ 44 h 302"/>
                <a:gd name="T6" fmla="*/ 251 w 572"/>
                <a:gd name="T7" fmla="*/ 5 h 302"/>
                <a:gd name="T8" fmla="*/ 294 w 572"/>
                <a:gd name="T9" fmla="*/ 15 h 302"/>
                <a:gd name="T10" fmla="*/ 379 w 572"/>
                <a:gd name="T11" fmla="*/ 83 h 302"/>
                <a:gd name="T12" fmla="*/ 467 w 572"/>
                <a:gd name="T13" fmla="*/ 146 h 302"/>
                <a:gd name="T14" fmla="*/ 518 w 572"/>
                <a:gd name="T15" fmla="*/ 230 h 302"/>
                <a:gd name="T16" fmla="*/ 572 w 572"/>
                <a:gd name="T17" fmla="*/ 299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2" h="302">
                  <a:moveTo>
                    <a:pt x="0" y="302"/>
                  </a:moveTo>
                  <a:cubicBezTo>
                    <a:pt x="12" y="278"/>
                    <a:pt x="55" y="195"/>
                    <a:pt x="90" y="152"/>
                  </a:cubicBezTo>
                  <a:cubicBezTo>
                    <a:pt x="125" y="109"/>
                    <a:pt x="181" y="69"/>
                    <a:pt x="209" y="44"/>
                  </a:cubicBezTo>
                  <a:cubicBezTo>
                    <a:pt x="235" y="20"/>
                    <a:pt x="236" y="10"/>
                    <a:pt x="251" y="5"/>
                  </a:cubicBezTo>
                  <a:cubicBezTo>
                    <a:pt x="265" y="0"/>
                    <a:pt x="272" y="2"/>
                    <a:pt x="294" y="15"/>
                  </a:cubicBezTo>
                  <a:cubicBezTo>
                    <a:pt x="316" y="28"/>
                    <a:pt x="350" y="61"/>
                    <a:pt x="379" y="83"/>
                  </a:cubicBezTo>
                  <a:cubicBezTo>
                    <a:pt x="408" y="105"/>
                    <a:pt x="444" y="122"/>
                    <a:pt x="467" y="146"/>
                  </a:cubicBezTo>
                  <a:cubicBezTo>
                    <a:pt x="489" y="170"/>
                    <a:pt x="500" y="204"/>
                    <a:pt x="518" y="230"/>
                  </a:cubicBezTo>
                  <a:cubicBezTo>
                    <a:pt x="536" y="256"/>
                    <a:pt x="556" y="278"/>
                    <a:pt x="572" y="299"/>
                  </a:cubicBezTo>
                </a:path>
              </a:pathLst>
            </a:cu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28"/>
            <p:cNvSpPr>
              <a:spLocks noChangeShapeType="1"/>
            </p:cNvSpPr>
            <p:nvPr/>
          </p:nvSpPr>
          <p:spPr bwMode="auto">
            <a:xfrm>
              <a:off x="4728" y="2840"/>
              <a:ext cx="34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Rectangle 29"/>
            <p:cNvSpPr>
              <a:spLocks noChangeArrowheads="1"/>
            </p:cNvSpPr>
            <p:nvPr/>
          </p:nvSpPr>
          <p:spPr bwMode="auto">
            <a:xfrm>
              <a:off x="4635" y="2295"/>
              <a:ext cx="362" cy="2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500"/>
                <a:t>M</a:t>
              </a:r>
              <a:r>
                <a:rPr lang="en-US" altLang="en-US" sz="2500" baseline="-25000"/>
                <a:t>3</a:t>
              </a:r>
            </a:p>
          </p:txBody>
        </p:sp>
        <p:sp>
          <p:nvSpPr>
            <p:cNvPr id="13" name="Line 39"/>
            <p:cNvSpPr>
              <a:spLocks noChangeShapeType="1"/>
            </p:cNvSpPr>
            <p:nvPr/>
          </p:nvSpPr>
          <p:spPr bwMode="auto">
            <a:xfrm flipH="1">
              <a:off x="3714" y="2325"/>
              <a:ext cx="412" cy="379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40"/>
            <p:cNvSpPr>
              <a:spLocks noChangeShapeType="1"/>
            </p:cNvSpPr>
            <p:nvPr/>
          </p:nvSpPr>
          <p:spPr bwMode="auto">
            <a:xfrm flipH="1">
              <a:off x="3885" y="2498"/>
              <a:ext cx="398" cy="322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41"/>
            <p:cNvSpPr>
              <a:spLocks noChangeShapeType="1"/>
            </p:cNvSpPr>
            <p:nvPr/>
          </p:nvSpPr>
          <p:spPr bwMode="auto">
            <a:xfrm flipH="1">
              <a:off x="4013" y="2719"/>
              <a:ext cx="420" cy="278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46"/>
            <p:cNvSpPr>
              <a:spLocks noChangeShapeType="1"/>
            </p:cNvSpPr>
            <p:nvPr/>
          </p:nvSpPr>
          <p:spPr bwMode="auto">
            <a:xfrm rot="790616" flipV="1">
              <a:off x="3326" y="2205"/>
              <a:ext cx="271" cy="1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Rectangle 47"/>
            <p:cNvSpPr>
              <a:spLocks noChangeArrowheads="1"/>
            </p:cNvSpPr>
            <p:nvPr/>
          </p:nvSpPr>
          <p:spPr bwMode="auto">
            <a:xfrm>
              <a:off x="3671" y="1975"/>
              <a:ext cx="362" cy="2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2500"/>
                <a:t>M</a:t>
              </a:r>
              <a:r>
                <a:rPr lang="en-US" altLang="en-US" sz="2500" baseline="-25000"/>
                <a:t>2</a:t>
              </a:r>
            </a:p>
          </p:txBody>
        </p:sp>
        <p:sp>
          <p:nvSpPr>
            <p:cNvPr id="18" name="Rectangle 48"/>
            <p:cNvSpPr>
              <a:spLocks noChangeArrowheads="1"/>
            </p:cNvSpPr>
            <p:nvPr/>
          </p:nvSpPr>
          <p:spPr bwMode="auto">
            <a:xfrm>
              <a:off x="1801" y="2342"/>
              <a:ext cx="362" cy="2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500"/>
                <a:t>M</a:t>
              </a:r>
              <a:r>
                <a:rPr lang="en-US" altLang="en-US" sz="2500" baseline="-25000"/>
                <a:t>1</a:t>
              </a:r>
              <a:endParaRPr lang="en-US" altLang="en-US" sz="2500"/>
            </a:p>
          </p:txBody>
        </p:sp>
        <p:grpSp>
          <p:nvGrpSpPr>
            <p:cNvPr id="19" name="Group 49"/>
            <p:cNvGrpSpPr>
              <a:grpSpLocks/>
            </p:cNvGrpSpPr>
            <p:nvPr/>
          </p:nvGrpSpPr>
          <p:grpSpPr bwMode="auto">
            <a:xfrm>
              <a:off x="1579" y="1979"/>
              <a:ext cx="2295" cy="176"/>
              <a:chOff x="4097" y="1128"/>
              <a:chExt cx="1291" cy="174"/>
            </a:xfrm>
          </p:grpSpPr>
          <p:sp>
            <p:nvSpPr>
              <p:cNvPr id="29" name="Freeform 50"/>
              <p:cNvSpPr>
                <a:spLocks/>
              </p:cNvSpPr>
              <p:nvPr/>
            </p:nvSpPr>
            <p:spPr bwMode="auto">
              <a:xfrm>
                <a:off x="4097" y="1140"/>
                <a:ext cx="1267" cy="162"/>
              </a:xfrm>
              <a:custGeom>
                <a:avLst/>
                <a:gdLst>
                  <a:gd name="T0" fmla="*/ 7 w 1267"/>
                  <a:gd name="T1" fmla="*/ 0 h 162"/>
                  <a:gd name="T2" fmla="*/ 0 w 1267"/>
                  <a:gd name="T3" fmla="*/ 162 h 162"/>
                  <a:gd name="T4" fmla="*/ 709 w 1267"/>
                  <a:gd name="T5" fmla="*/ 162 h 162"/>
                  <a:gd name="T6" fmla="*/ 1267 w 1267"/>
                  <a:gd name="T7" fmla="*/ 0 h 1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267" h="162">
                    <a:moveTo>
                      <a:pt x="7" y="0"/>
                    </a:moveTo>
                    <a:lnTo>
                      <a:pt x="0" y="162"/>
                    </a:lnTo>
                    <a:lnTo>
                      <a:pt x="709" y="162"/>
                    </a:lnTo>
                    <a:lnTo>
                      <a:pt x="1267" y="0"/>
                    </a:lnTo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28575" cmpd="sng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Freeform 51"/>
              <p:cNvSpPr>
                <a:spLocks/>
              </p:cNvSpPr>
              <p:nvPr/>
            </p:nvSpPr>
            <p:spPr bwMode="auto">
              <a:xfrm>
                <a:off x="4097" y="1128"/>
                <a:ext cx="1291" cy="174"/>
              </a:xfrm>
              <a:custGeom>
                <a:avLst/>
                <a:gdLst>
                  <a:gd name="T0" fmla="*/ 0 w 1291"/>
                  <a:gd name="T1" fmla="*/ 174 h 174"/>
                  <a:gd name="T2" fmla="*/ 709 w 1291"/>
                  <a:gd name="T3" fmla="*/ 174 h 174"/>
                  <a:gd name="T4" fmla="*/ 1291 w 1291"/>
                  <a:gd name="T5" fmla="*/ 0 h 1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91" h="174">
                    <a:moveTo>
                      <a:pt x="0" y="174"/>
                    </a:moveTo>
                    <a:lnTo>
                      <a:pt x="709" y="174"/>
                    </a:lnTo>
                    <a:lnTo>
                      <a:pt x="1291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folHlink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" name="Group 52"/>
            <p:cNvGrpSpPr>
              <a:grpSpLocks/>
            </p:cNvGrpSpPr>
            <p:nvPr/>
          </p:nvGrpSpPr>
          <p:grpSpPr bwMode="auto">
            <a:xfrm>
              <a:off x="1580" y="3016"/>
              <a:ext cx="3030" cy="98"/>
              <a:chOff x="4146" y="1854"/>
              <a:chExt cx="1704" cy="60"/>
            </a:xfrm>
          </p:grpSpPr>
          <p:sp>
            <p:nvSpPr>
              <p:cNvPr id="27" name="Rectangle 53"/>
              <p:cNvSpPr>
                <a:spLocks noChangeArrowheads="1"/>
              </p:cNvSpPr>
              <p:nvPr/>
            </p:nvSpPr>
            <p:spPr bwMode="auto">
              <a:xfrm>
                <a:off x="4146" y="1854"/>
                <a:ext cx="1704" cy="6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Freeform 54"/>
              <p:cNvSpPr>
                <a:spLocks/>
              </p:cNvSpPr>
              <p:nvPr/>
            </p:nvSpPr>
            <p:spPr bwMode="auto">
              <a:xfrm>
                <a:off x="4146" y="1854"/>
                <a:ext cx="1692" cy="1"/>
              </a:xfrm>
              <a:custGeom>
                <a:avLst/>
                <a:gdLst>
                  <a:gd name="T0" fmla="*/ 0 w 1692"/>
                  <a:gd name="T1" fmla="*/ 0 h 1"/>
                  <a:gd name="T2" fmla="*/ 1692 w 1692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692" h="1">
                    <a:moveTo>
                      <a:pt x="0" y="0"/>
                    </a:moveTo>
                    <a:lnTo>
                      <a:pt x="1692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1" name="Line 55"/>
            <p:cNvSpPr>
              <a:spLocks noChangeShapeType="1"/>
            </p:cNvSpPr>
            <p:nvPr/>
          </p:nvSpPr>
          <p:spPr bwMode="auto">
            <a:xfrm>
              <a:off x="2274" y="2519"/>
              <a:ext cx="28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60"/>
            <p:cNvSpPr>
              <a:spLocks noChangeShapeType="1"/>
            </p:cNvSpPr>
            <p:nvPr/>
          </p:nvSpPr>
          <p:spPr bwMode="auto">
            <a:xfrm>
              <a:off x="2861" y="2157"/>
              <a:ext cx="597" cy="859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Line 61"/>
            <p:cNvSpPr>
              <a:spLocks noChangeShapeType="1"/>
            </p:cNvSpPr>
            <p:nvPr/>
          </p:nvSpPr>
          <p:spPr bwMode="auto">
            <a:xfrm>
              <a:off x="2861" y="2154"/>
              <a:ext cx="712" cy="673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Line 62"/>
            <p:cNvSpPr>
              <a:spLocks noChangeShapeType="1"/>
            </p:cNvSpPr>
            <p:nvPr/>
          </p:nvSpPr>
          <p:spPr bwMode="auto">
            <a:xfrm>
              <a:off x="2861" y="2155"/>
              <a:ext cx="840" cy="548"/>
            </a:xfrm>
            <a:prstGeom prst="line">
              <a:avLst/>
            </a:prstGeom>
            <a:noFill/>
            <a:ln w="19050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66"/>
            <p:cNvSpPr>
              <a:spLocks/>
            </p:cNvSpPr>
            <p:nvPr/>
          </p:nvSpPr>
          <p:spPr bwMode="auto">
            <a:xfrm>
              <a:off x="3452" y="2705"/>
              <a:ext cx="260" cy="292"/>
            </a:xfrm>
            <a:custGeom>
              <a:avLst/>
              <a:gdLst>
                <a:gd name="T0" fmla="*/ 0 w 138"/>
                <a:gd name="T1" fmla="*/ 186 h 186"/>
                <a:gd name="T2" fmla="*/ 36 w 138"/>
                <a:gd name="T3" fmla="*/ 114 h 186"/>
                <a:gd name="T4" fmla="*/ 78 w 138"/>
                <a:gd name="T5" fmla="*/ 60 h 186"/>
                <a:gd name="T6" fmla="*/ 138 w 138"/>
                <a:gd name="T7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8" h="186">
                  <a:moveTo>
                    <a:pt x="0" y="186"/>
                  </a:moveTo>
                  <a:cubicBezTo>
                    <a:pt x="11" y="160"/>
                    <a:pt x="23" y="135"/>
                    <a:pt x="36" y="114"/>
                  </a:cubicBezTo>
                  <a:cubicBezTo>
                    <a:pt x="49" y="93"/>
                    <a:pt x="61" y="79"/>
                    <a:pt x="78" y="60"/>
                  </a:cubicBezTo>
                  <a:cubicBezTo>
                    <a:pt x="95" y="41"/>
                    <a:pt x="116" y="20"/>
                    <a:pt x="138" y="0"/>
                  </a:cubicBezTo>
                </a:path>
              </a:pathLst>
            </a:custGeom>
            <a:noFill/>
            <a:ln w="19050" cmpd="sng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67"/>
            <p:cNvSpPr>
              <a:spLocks/>
            </p:cNvSpPr>
            <p:nvPr/>
          </p:nvSpPr>
          <p:spPr bwMode="auto">
            <a:xfrm>
              <a:off x="3698" y="2693"/>
              <a:ext cx="321" cy="313"/>
            </a:xfrm>
            <a:custGeom>
              <a:avLst/>
              <a:gdLst>
                <a:gd name="T0" fmla="*/ 0 w 180"/>
                <a:gd name="T1" fmla="*/ 0 h 192"/>
                <a:gd name="T2" fmla="*/ 60 w 180"/>
                <a:gd name="T3" fmla="*/ 48 h 192"/>
                <a:gd name="T4" fmla="*/ 120 w 180"/>
                <a:gd name="T5" fmla="*/ 102 h 192"/>
                <a:gd name="T6" fmla="*/ 180 w 180"/>
                <a:gd name="T7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0" h="192">
                  <a:moveTo>
                    <a:pt x="0" y="0"/>
                  </a:moveTo>
                  <a:cubicBezTo>
                    <a:pt x="14" y="12"/>
                    <a:pt x="40" y="31"/>
                    <a:pt x="60" y="48"/>
                  </a:cubicBezTo>
                  <a:cubicBezTo>
                    <a:pt x="80" y="65"/>
                    <a:pt x="100" y="78"/>
                    <a:pt x="120" y="102"/>
                  </a:cubicBezTo>
                  <a:cubicBezTo>
                    <a:pt x="140" y="126"/>
                    <a:pt x="168" y="173"/>
                    <a:pt x="180" y="192"/>
                  </a:cubicBezTo>
                </a:path>
              </a:pathLst>
            </a:custGeom>
            <a:noFill/>
            <a:ln w="19050" cmpd="sng">
              <a:solidFill>
                <a:srgbClr val="0033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r>
              <a:rPr lang="en-US" dirty="0"/>
              <a:t>In region where incident and </a:t>
            </a:r>
            <a:r>
              <a:rPr lang="en-US" dirty="0" smtClean="0"/>
              <a:t>reflected waves </a:t>
            </a:r>
            <a:r>
              <a:rPr lang="en-US" dirty="0"/>
              <a:t>interact, can not use our </a:t>
            </a:r>
            <a:r>
              <a:rPr lang="en-US" dirty="0" smtClean="0"/>
              <a:t>simple quasi-1D theory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In this non-simple region, </a:t>
            </a:r>
          </a:p>
          <a:p>
            <a:pPr lvl="1"/>
            <a:r>
              <a:rPr lang="en-US" dirty="0" smtClean="0"/>
              <a:t>Get curved waves</a:t>
            </a:r>
          </a:p>
          <a:p>
            <a:pPr lvl="1"/>
            <a:r>
              <a:rPr lang="en-US" dirty="0" smtClean="0"/>
              <a:t>Flow still isentropic</a:t>
            </a:r>
            <a:endParaRPr lang="en-US" dirty="0"/>
          </a:p>
          <a:p>
            <a:r>
              <a:rPr lang="en-US" dirty="0" smtClean="0"/>
              <a:t>Outside this region, our quasi-1D methods still valid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Non-Simple Region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6174601" y="3617474"/>
            <a:ext cx="488795" cy="83026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595149" y="4382868"/>
            <a:ext cx="19161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Non-simple region</a:t>
            </a:r>
          </a:p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(magnified here)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7081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19039</TotalTime>
  <Words>614</Words>
  <Application>Microsoft Office PowerPoint</Application>
  <PresentationFormat>On-screen Show (4:3)</PresentationFormat>
  <Paragraphs>120</Paragraphs>
  <Slides>10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Equation</vt:lpstr>
      <vt:lpstr>Reflected Waves</vt:lpstr>
      <vt:lpstr>Reflected Waves</vt:lpstr>
      <vt:lpstr>Oblique Shock Reflection From Wall</vt:lpstr>
      <vt:lpstr>Example: Oblique Shock Reflection</vt:lpstr>
      <vt:lpstr>Example: Oblique Shock Reflection</vt:lpstr>
      <vt:lpstr>Mach Reflection</vt:lpstr>
      <vt:lpstr>Oblique Shock and Pressure BC</vt:lpstr>
      <vt:lpstr>Reflection From Expansion on Wall</vt:lpstr>
      <vt:lpstr>Non-Simple Region</vt:lpstr>
      <vt:lpstr>Summary of Reflected Waves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AE 4451</dc:title>
  <dc:creator>plasma</dc:creator>
  <cp:lastModifiedBy>Wenting</cp:lastModifiedBy>
  <cp:revision>477</cp:revision>
  <dcterms:created xsi:type="dcterms:W3CDTF">2006-08-16T00:00:00Z</dcterms:created>
  <dcterms:modified xsi:type="dcterms:W3CDTF">2016-11-29T02:37:31Z</dcterms:modified>
</cp:coreProperties>
</file>